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20" r:id="rId4"/>
  </p:sldMasterIdLst>
  <p:notesMasterIdLst>
    <p:notesMasterId r:id="rId62"/>
  </p:notesMasterIdLst>
  <p:sldIdLst>
    <p:sldId id="272" r:id="rId5"/>
    <p:sldId id="257" r:id="rId6"/>
    <p:sldId id="259" r:id="rId7"/>
    <p:sldId id="277" r:id="rId8"/>
    <p:sldId id="282" r:id="rId9"/>
    <p:sldId id="283" r:id="rId10"/>
    <p:sldId id="278" r:id="rId11"/>
    <p:sldId id="280" r:id="rId12"/>
    <p:sldId id="281" r:id="rId13"/>
    <p:sldId id="286" r:id="rId14"/>
    <p:sldId id="288" r:id="rId15"/>
    <p:sldId id="287" r:id="rId16"/>
    <p:sldId id="290" r:id="rId17"/>
    <p:sldId id="294" r:id="rId18"/>
    <p:sldId id="266" r:id="rId19"/>
    <p:sldId id="291" r:id="rId20"/>
    <p:sldId id="293" r:id="rId21"/>
    <p:sldId id="292" r:id="rId22"/>
    <p:sldId id="295" r:id="rId23"/>
    <p:sldId id="296" r:id="rId24"/>
    <p:sldId id="305" r:id="rId25"/>
    <p:sldId id="301" r:id="rId26"/>
    <p:sldId id="302" r:id="rId27"/>
    <p:sldId id="303" r:id="rId28"/>
    <p:sldId id="304" r:id="rId29"/>
    <p:sldId id="306" r:id="rId30"/>
    <p:sldId id="299" r:id="rId31"/>
    <p:sldId id="309" r:id="rId32"/>
    <p:sldId id="313" r:id="rId33"/>
    <p:sldId id="312" r:id="rId34"/>
    <p:sldId id="311" r:id="rId35"/>
    <p:sldId id="310" r:id="rId36"/>
    <p:sldId id="308" r:id="rId37"/>
    <p:sldId id="300" r:id="rId38"/>
    <p:sldId id="320" r:id="rId39"/>
    <p:sldId id="315" r:id="rId40"/>
    <p:sldId id="317" r:id="rId41"/>
    <p:sldId id="318" r:id="rId42"/>
    <p:sldId id="319" r:id="rId43"/>
    <p:sldId id="321" r:id="rId44"/>
    <p:sldId id="298" r:id="rId45"/>
    <p:sldId id="327" r:id="rId46"/>
    <p:sldId id="322" r:id="rId47"/>
    <p:sldId id="324" r:id="rId48"/>
    <p:sldId id="325" r:id="rId49"/>
    <p:sldId id="326" r:id="rId50"/>
    <p:sldId id="328" r:id="rId51"/>
    <p:sldId id="297" r:id="rId52"/>
    <p:sldId id="341" r:id="rId53"/>
    <p:sldId id="336" r:id="rId54"/>
    <p:sldId id="338" r:id="rId55"/>
    <p:sldId id="339" r:id="rId56"/>
    <p:sldId id="340" r:id="rId57"/>
    <p:sldId id="342" r:id="rId58"/>
    <p:sldId id="284" r:id="rId59"/>
    <p:sldId id="285" r:id="rId60"/>
    <p:sldId id="26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38B1855-1B75-4FBE-930C-398BA8C253C6}" styleName="Estilo com Tema 2 - Destaqu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2" autoAdjust="0"/>
    <p:restoredTop sz="93202" autoAdjust="0"/>
  </p:normalViewPr>
  <p:slideViewPr>
    <p:cSldViewPr snapToGrid="0">
      <p:cViewPr varScale="1">
        <p:scale>
          <a:sx n="77" d="100"/>
          <a:sy n="77" d="100"/>
        </p:scale>
        <p:origin x="912" y="5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‹nº›</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endParaRPr lang="en-US" sz="5400" dirty="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45623" y="4735799"/>
            <a:ext cx="6470693" cy="605256"/>
          </a:xfrm>
        </p:spPr>
        <p:txBody>
          <a:bodyPr/>
          <a:lstStyle/>
          <a:p>
            <a:endParaRPr lang="en-US" dirty="0">
              <a:solidFill>
                <a:schemeClr val="tx1"/>
              </a:solidFill>
            </a:endParaRPr>
          </a:p>
        </p:txBody>
      </p:sp>
      <p:sp>
        <p:nvSpPr>
          <p:cNvPr id="11" name="Rectangle 10">
            <a:extLst>
              <a:ext uri="{FF2B5EF4-FFF2-40B4-BE49-F238E27FC236}">
                <a16:creationId xmlns:a16="http://schemas.microsoft.com/office/drawing/2014/main" id="{67003F05-78A5-431B-8FEA-0B7BADEBF95E}"/>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567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958229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88720" y="295827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2051331"/>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95220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9721C62B-6826-4C4A-B41E-814C63BA513E}"/>
              </a:ext>
            </a:extLst>
          </p:cNvPr>
          <p:cNvSpPr>
            <a:spLocks noGrp="1"/>
          </p:cNvSpPr>
          <p:nvPr>
            <p:ph type="body" sz="quarter" idx="13"/>
          </p:nvPr>
        </p:nvSpPr>
        <p:spPr>
          <a:xfrm>
            <a:off x="795528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a:extLst>
              <a:ext uri="{FF2B5EF4-FFF2-40B4-BE49-F238E27FC236}">
                <a16:creationId xmlns:a16="http://schemas.microsoft.com/office/drawing/2014/main" id="{9F5CD2DF-69E0-48BA-AFAC-83EFCE2ACC89}"/>
              </a:ext>
            </a:extLst>
          </p:cNvPr>
          <p:cNvSpPr>
            <a:spLocks noGrp="1"/>
          </p:cNvSpPr>
          <p:nvPr>
            <p:ph sz="quarter" idx="14"/>
          </p:nvPr>
        </p:nvSpPr>
        <p:spPr>
          <a:xfrm>
            <a:off x="7955280" y="2958273"/>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233512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30B654-EB03-469D-8197-964CFA81E65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1238442"/>
            <a:ext cx="3635926" cy="4355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EDD7626-E6F6-463F-8041-E2EC32830F0E}"/>
              </a:ext>
            </a:extLst>
          </p:cNvPr>
          <p:cNvSpPr>
            <a:spLocks noGrp="1"/>
          </p:cNvSpPr>
          <p:nvPr>
            <p:ph type="title"/>
          </p:nvPr>
        </p:nvSpPr>
        <p:spPr>
          <a:xfrm>
            <a:off x="948648" y="1419273"/>
            <a:ext cx="3153580" cy="1358188"/>
          </a:xfrm>
        </p:spPr>
        <p:txBody>
          <a:bodyPr>
            <a:normAutofit/>
          </a:bodyPr>
          <a:lstStyle>
            <a:lvl1pPr>
              <a:defRPr baseline="0">
                <a:solidFill>
                  <a:schemeClr val="bg1"/>
                </a:solidFill>
              </a:defRPr>
            </a:lvl1pPr>
          </a:lstStyle>
          <a:p>
            <a:endParaRPr lang="en-US" sz="3600" dirty="0">
              <a:solidFill>
                <a:schemeClr val="tx1"/>
              </a:solidFill>
            </a:endParaRPr>
          </a:p>
        </p:txBody>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p:nvPr userDrawn="1"/>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11DABEC-17D7-4DA3-9DEA-F5D74509D3AC}"/>
              </a:ext>
            </a:extLst>
          </p:cNvPr>
          <p:cNvSpPr>
            <a:spLocks noGrp="1"/>
          </p:cNvSpPr>
          <p:nvPr>
            <p:ph idx="1"/>
          </p:nvPr>
        </p:nvSpPr>
        <p:spPr>
          <a:xfrm>
            <a:off x="948648" y="2978254"/>
            <a:ext cx="3153580" cy="2444238"/>
          </a:xfrm>
        </p:spPr>
        <p:txBody>
          <a:bodyPr lIns="91440">
            <a:normAutofit/>
          </a:bodyPr>
          <a:lstStyle>
            <a:lvl1pPr>
              <a:defRPr>
                <a:solidFill>
                  <a:schemeClr val="bg1"/>
                </a:solidFill>
              </a:defRPr>
            </a:lvl1pPr>
          </a:lstStyle>
          <a:p>
            <a:pPr marL="0" indent="0">
              <a:lnSpc>
                <a:spcPct val="100000"/>
              </a:lnSpc>
              <a:buNone/>
            </a:pPr>
            <a:endParaRPr lang="en-US" sz="1600" dirty="0">
              <a:solidFill>
                <a:schemeClr val="tx1"/>
              </a:solidFill>
            </a:endParaRPr>
          </a:p>
        </p:txBody>
      </p:sp>
      <p:sp>
        <p:nvSpPr>
          <p:cNvPr id="13" name="Picture Placeholder 12">
            <a:extLst>
              <a:ext uri="{FF2B5EF4-FFF2-40B4-BE49-F238E27FC236}">
                <a16:creationId xmlns:a16="http://schemas.microsoft.com/office/drawing/2014/main" id="{0A5B6691-D26A-472B-BB73-55A4E0649246}"/>
              </a:ext>
            </a:extLst>
          </p:cNvPr>
          <p:cNvSpPr>
            <a:spLocks noGrp="1"/>
          </p:cNvSpPr>
          <p:nvPr>
            <p:ph type="pic" sz="quarter" idx="13"/>
          </p:nvPr>
        </p:nvSpPr>
        <p:spPr>
          <a:xfrm>
            <a:off x="4672584" y="1234440"/>
            <a:ext cx="3264408" cy="4352544"/>
          </a:xfrm>
          <a:solidFill>
            <a:schemeClr val="accent6"/>
          </a:solidFill>
        </p:spPr>
        <p:txBody>
          <a:bodyPr/>
          <a:lstStyle/>
          <a:p>
            <a:endParaRPr lang="en-US" dirty="0"/>
          </a:p>
        </p:txBody>
      </p:sp>
      <p:sp>
        <p:nvSpPr>
          <p:cNvPr id="14" name="Picture Placeholder 12">
            <a:extLst>
              <a:ext uri="{FF2B5EF4-FFF2-40B4-BE49-F238E27FC236}">
                <a16:creationId xmlns:a16="http://schemas.microsoft.com/office/drawing/2014/main" id="{BF1FB629-3697-40BE-A9E2-962CC86418D3}"/>
              </a:ext>
            </a:extLst>
          </p:cNvPr>
          <p:cNvSpPr>
            <a:spLocks noGrp="1"/>
          </p:cNvSpPr>
          <p:nvPr>
            <p:ph type="pic" sz="quarter" idx="14"/>
          </p:nvPr>
        </p:nvSpPr>
        <p:spPr>
          <a:xfrm>
            <a:off x="8275320" y="1234440"/>
            <a:ext cx="3264408" cy="4352544"/>
          </a:xfrm>
          <a:solidFill>
            <a:schemeClr val="accent6"/>
          </a:solidFill>
        </p:spPr>
        <p:txBody>
          <a:bodyPr/>
          <a:lstStyle/>
          <a:p>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927269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8783F4E-1082-419B-80D8-C7EAE84467CA}"/>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p:nvPr>
        </p:nvSpPr>
        <p:spPr>
          <a:xfrm>
            <a:off x="7859485" y="634946"/>
            <a:ext cx="3690257" cy="1450757"/>
          </a:xfrm>
        </p:spPr>
        <p:txBody>
          <a:bodyPr>
            <a:normAutofit/>
          </a:bodyPr>
          <a:lstStyle/>
          <a:p>
            <a:endParaRPr lang="en-US" dirty="0"/>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lstStyle/>
          <a:p>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p:nvPr>
        </p:nvSpPr>
        <p:spPr>
          <a:xfrm>
            <a:off x="7859485" y="2407436"/>
            <a:ext cx="3690257" cy="3461658"/>
          </a:xfrm>
        </p:spPr>
        <p:txBody>
          <a:bodyPr>
            <a:normAutofit/>
          </a:bodyPr>
          <a:lstStyle/>
          <a:p>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631521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7D8A42-DBCB-4147-8301-ED784EC983C8}"/>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11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8872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826755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BB497F-29C0-47B6-8020-97AECBB14E9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475667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1247128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92000"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Sample Footer Text</a:t>
            </a:r>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08366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7A15B3-CF61-4208-B154-0A0DED1B3189}"/>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EF018FF3-9740-4BA5-8515-EBFCC62322E6}"/>
              </a:ext>
              <a:ext uri="{C183D7F6-B498-43B3-948B-1728B52AA6E4}">
                <adec:decorative xmlns:adec="http://schemas.microsoft.com/office/drawing/2017/decorative" val="1"/>
              </a:ext>
            </a:extLst>
          </p:cNvPr>
          <p:cNvSpPr/>
          <p:nvPr userDrawn="1"/>
        </p:nvSpPr>
        <p:spPr>
          <a:xfrm>
            <a:off x="7848600" y="643467"/>
            <a:ext cx="3635926" cy="51138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9BEFBB5-382E-4634-9782-68859DEE12F7}"/>
              </a:ext>
              <a:ext uri="{C183D7F6-B498-43B3-948B-1728B52AA6E4}">
                <adec:decorative xmlns:adec="http://schemas.microsoft.com/office/drawing/2017/decorative" val="1"/>
              </a:ext>
            </a:extLst>
          </p:cNvPr>
          <p:cNvCxnSpPr/>
          <p:nvPr userDrawn="1"/>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E069499-3ED9-4F5B-ADC9-5EBFC522E948}"/>
              </a:ext>
            </a:extLst>
          </p:cNvPr>
          <p:cNvSpPr>
            <a:spLocks noGrp="1"/>
          </p:cNvSpPr>
          <p:nvPr>
            <p:ph type="title" hasCustomPrompt="1"/>
          </p:nvPr>
        </p:nvSpPr>
        <p:spPr>
          <a:xfrm>
            <a:off x="8081400" y="1118014"/>
            <a:ext cx="3379080" cy="1450757"/>
          </a:xfrm>
        </p:spPr>
        <p:txBody>
          <a:bodyPr/>
          <a:lstStyle>
            <a:lvl1pPr>
              <a:defRPr>
                <a:solidFill>
                  <a:schemeClr val="bg1"/>
                </a:solidFill>
              </a:defRPr>
            </a:lvl1pPr>
          </a:lstStyle>
          <a:p>
            <a:r>
              <a:rPr lang="en-US" dirty="0"/>
              <a:t>Click to add title</a:t>
            </a:r>
          </a:p>
        </p:txBody>
      </p:sp>
      <p:sp>
        <p:nvSpPr>
          <p:cNvPr id="15" name="Picture Placeholder 14">
            <a:extLst>
              <a:ext uri="{FF2B5EF4-FFF2-40B4-BE49-F238E27FC236}">
                <a16:creationId xmlns:a16="http://schemas.microsoft.com/office/drawing/2014/main" id="{04052F90-8192-445D-854C-F144C7CFAC76}"/>
              </a:ext>
            </a:extLst>
          </p:cNvPr>
          <p:cNvSpPr>
            <a:spLocks noGrp="1"/>
          </p:cNvSpPr>
          <p:nvPr>
            <p:ph type="pic" sz="quarter" idx="13"/>
          </p:nvPr>
        </p:nvSpPr>
        <p:spPr>
          <a:xfrm>
            <a:off x="640080" y="640080"/>
            <a:ext cx="3273552" cy="2395728"/>
          </a:xfrm>
          <a:solidFill>
            <a:schemeClr val="accent6"/>
          </a:solidFill>
        </p:spPr>
        <p:txBody>
          <a:bodyPr/>
          <a:lstStyle/>
          <a:p>
            <a:endParaRPr lang="en-US" dirty="0"/>
          </a:p>
        </p:txBody>
      </p:sp>
      <p:sp>
        <p:nvSpPr>
          <p:cNvPr id="16" name="Picture Placeholder 14">
            <a:extLst>
              <a:ext uri="{FF2B5EF4-FFF2-40B4-BE49-F238E27FC236}">
                <a16:creationId xmlns:a16="http://schemas.microsoft.com/office/drawing/2014/main" id="{51433AC9-3FFE-4C0D-A905-A0CB48FB81A1}"/>
              </a:ext>
            </a:extLst>
          </p:cNvPr>
          <p:cNvSpPr>
            <a:spLocks noGrp="1"/>
          </p:cNvSpPr>
          <p:nvPr>
            <p:ph type="pic" sz="quarter" idx="14"/>
          </p:nvPr>
        </p:nvSpPr>
        <p:spPr>
          <a:xfrm>
            <a:off x="4251960" y="640080"/>
            <a:ext cx="3273552" cy="2395728"/>
          </a:xfrm>
          <a:solidFill>
            <a:schemeClr val="accent6"/>
          </a:solidFill>
        </p:spPr>
        <p:txBody>
          <a:bodyPr/>
          <a:lstStyle/>
          <a:p>
            <a:endParaRPr lang="en-US" dirty="0"/>
          </a:p>
        </p:txBody>
      </p:sp>
      <p:sp>
        <p:nvSpPr>
          <p:cNvPr id="17" name="Picture Placeholder 14">
            <a:extLst>
              <a:ext uri="{FF2B5EF4-FFF2-40B4-BE49-F238E27FC236}">
                <a16:creationId xmlns:a16="http://schemas.microsoft.com/office/drawing/2014/main" id="{5054A368-7C94-4623-8670-651AAB51F2B6}"/>
              </a:ext>
            </a:extLst>
          </p:cNvPr>
          <p:cNvSpPr>
            <a:spLocks noGrp="1"/>
          </p:cNvSpPr>
          <p:nvPr>
            <p:ph type="pic" sz="quarter" idx="15"/>
          </p:nvPr>
        </p:nvSpPr>
        <p:spPr>
          <a:xfrm>
            <a:off x="640080" y="3364992"/>
            <a:ext cx="3273552" cy="2395728"/>
          </a:xfrm>
          <a:solidFill>
            <a:schemeClr val="accent6"/>
          </a:solidFill>
        </p:spPr>
        <p:txBody>
          <a:bodyPr/>
          <a:lstStyle/>
          <a:p>
            <a:endParaRPr lang="en-US" dirty="0"/>
          </a:p>
        </p:txBody>
      </p:sp>
      <p:sp>
        <p:nvSpPr>
          <p:cNvPr id="18" name="Picture Placeholder 14">
            <a:extLst>
              <a:ext uri="{FF2B5EF4-FFF2-40B4-BE49-F238E27FC236}">
                <a16:creationId xmlns:a16="http://schemas.microsoft.com/office/drawing/2014/main" id="{04D3A3D1-400C-4822-B959-96FF1469FD68}"/>
              </a:ext>
            </a:extLst>
          </p:cNvPr>
          <p:cNvSpPr>
            <a:spLocks noGrp="1"/>
          </p:cNvSpPr>
          <p:nvPr>
            <p:ph type="pic" sz="quarter" idx="16"/>
          </p:nvPr>
        </p:nvSpPr>
        <p:spPr>
          <a:xfrm>
            <a:off x="4251960" y="3364992"/>
            <a:ext cx="3273552" cy="2395728"/>
          </a:xfrm>
          <a:solidFill>
            <a:schemeClr val="accent6"/>
          </a:solidFill>
        </p:spPr>
        <p:txBody>
          <a:bodyPr/>
          <a:lstStyle/>
          <a:p>
            <a:endParaRPr lang="en-US" dirty="0"/>
          </a:p>
        </p:txBody>
      </p:sp>
      <p:sp>
        <p:nvSpPr>
          <p:cNvPr id="8" name="Text Placeholder 7">
            <a:extLst>
              <a:ext uri="{FF2B5EF4-FFF2-40B4-BE49-F238E27FC236}">
                <a16:creationId xmlns:a16="http://schemas.microsoft.com/office/drawing/2014/main" id="{D8B04F02-660E-4770-B563-1D977AFF4C66}"/>
              </a:ext>
            </a:extLst>
          </p:cNvPr>
          <p:cNvSpPr>
            <a:spLocks noGrp="1"/>
          </p:cNvSpPr>
          <p:nvPr>
            <p:ph type="body" sz="quarter" idx="17"/>
          </p:nvPr>
        </p:nvSpPr>
        <p:spPr>
          <a:xfrm>
            <a:off x="8086408" y="2789067"/>
            <a:ext cx="3176587" cy="270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27377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p:nvPr>
        </p:nvSpPr>
        <p:spPr>
          <a:xfrm>
            <a:off x="1097280" y="286603"/>
            <a:ext cx="10058400" cy="1450757"/>
          </a:xfrm>
        </p:spPr>
        <p:txBody>
          <a:bodyPr/>
          <a:lstStyle/>
          <a:p>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p:nvPr>
        </p:nvSpPr>
        <p:spPr>
          <a:xfrm>
            <a:off x="1097281" y="2108201"/>
            <a:ext cx="3557016" cy="3760891"/>
          </a:xfrm>
        </p:spPr>
        <p:txBody>
          <a:bodyPr/>
          <a:lstStyle/>
          <a:p>
            <a:endParaRPr lang="en-US" dirty="0"/>
          </a:p>
        </p:txBody>
      </p:sp>
      <p:sp>
        <p:nvSpPr>
          <p:cNvPr id="13" name="Picture Placeholder 12">
            <a:extLst>
              <a:ext uri="{FF2B5EF4-FFF2-40B4-BE49-F238E27FC236}">
                <a16:creationId xmlns:a16="http://schemas.microsoft.com/office/drawing/2014/main" id="{8A40EF35-BB21-4D3F-A9D6-2A92BFD0DDD5}"/>
              </a:ext>
            </a:extLst>
          </p:cNvPr>
          <p:cNvSpPr>
            <a:spLocks noGrp="1"/>
          </p:cNvSpPr>
          <p:nvPr>
            <p:ph type="pic" sz="quarter" idx="13"/>
          </p:nvPr>
        </p:nvSpPr>
        <p:spPr>
          <a:xfrm>
            <a:off x="4974336" y="2112264"/>
            <a:ext cx="3035808" cy="1837944"/>
          </a:xfrm>
          <a:solidFill>
            <a:schemeClr val="accent6"/>
          </a:solidFill>
        </p:spPr>
        <p:txBody>
          <a:bodyPr/>
          <a:lstStyle/>
          <a:p>
            <a:endParaRPr lang="en-US" dirty="0"/>
          </a:p>
        </p:txBody>
      </p:sp>
      <p:sp>
        <p:nvSpPr>
          <p:cNvPr id="14" name="Picture Placeholder 12">
            <a:extLst>
              <a:ext uri="{FF2B5EF4-FFF2-40B4-BE49-F238E27FC236}">
                <a16:creationId xmlns:a16="http://schemas.microsoft.com/office/drawing/2014/main" id="{F7CE5DD4-B27E-482B-8208-FA5A7BBC9AC9}"/>
              </a:ext>
            </a:extLst>
          </p:cNvPr>
          <p:cNvSpPr>
            <a:spLocks noGrp="1"/>
          </p:cNvSpPr>
          <p:nvPr>
            <p:ph type="pic" sz="quarter" idx="14"/>
          </p:nvPr>
        </p:nvSpPr>
        <p:spPr>
          <a:xfrm>
            <a:off x="4974336" y="4032504"/>
            <a:ext cx="3035808" cy="1837944"/>
          </a:xfrm>
          <a:solidFill>
            <a:schemeClr val="accent6"/>
          </a:solidFill>
        </p:spPr>
        <p:txBody>
          <a:bodyPr/>
          <a:lstStyle/>
          <a:p>
            <a:endParaRPr lang="en-US" dirty="0"/>
          </a:p>
        </p:txBody>
      </p:sp>
      <p:sp>
        <p:nvSpPr>
          <p:cNvPr id="15" name="Picture Placeholder 12">
            <a:extLst>
              <a:ext uri="{FF2B5EF4-FFF2-40B4-BE49-F238E27FC236}">
                <a16:creationId xmlns:a16="http://schemas.microsoft.com/office/drawing/2014/main" id="{1F796570-D07C-4638-8B80-227A6EF1A082}"/>
              </a:ext>
            </a:extLst>
          </p:cNvPr>
          <p:cNvSpPr>
            <a:spLocks noGrp="1"/>
          </p:cNvSpPr>
          <p:nvPr>
            <p:ph type="pic" sz="quarter" idx="15"/>
          </p:nvPr>
        </p:nvSpPr>
        <p:spPr>
          <a:xfrm>
            <a:off x="8110728" y="2112264"/>
            <a:ext cx="3035808" cy="3758184"/>
          </a:xfrm>
          <a:solidFill>
            <a:schemeClr val="accent6"/>
          </a:solidFill>
        </p:spPr>
        <p:txBody>
          <a:bodyPr/>
          <a:lstStyle/>
          <a:p>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4255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descr="Tag=AccentColor&#10;Flavor=Dark&#10;Target=Fill">
            <a:extLst>
              <a:ext uri="{FF2B5EF4-FFF2-40B4-BE49-F238E27FC236}">
                <a16:creationId xmlns:a16="http://schemas.microsoft.com/office/drawing/2014/main" id="{17DBCCDB-B58C-45B3-9E63-49F7B0819260}"/>
              </a:ext>
            </a:extLst>
          </p:cNvPr>
          <p:cNvSpPr/>
          <p:nvPr userDrawn="1"/>
        </p:nvSpPr>
        <p:spPr bwMode="white">
          <a:xfrm>
            <a:off x="0" y="4953000"/>
            <a:ext cx="12192000"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07B1649E-A273-4C2E-A9F2-D29871865897}"/>
              </a:ext>
            </a:extLst>
          </p:cNvPr>
          <p:cNvSpPr>
            <a:spLocks noGrp="1"/>
          </p:cNvSpPr>
          <p:nvPr>
            <p:ph type="ctrTitle"/>
          </p:nvPr>
        </p:nvSpPr>
        <p:spPr>
          <a:xfrm>
            <a:off x="1065197" y="5120640"/>
            <a:ext cx="10058400" cy="822960"/>
          </a:xfrm>
        </p:spPr>
        <p:txBody>
          <a:bodyPr>
            <a:normAutofit/>
          </a:bodyPr>
          <a:lstStyle>
            <a:lvl1pPr>
              <a:defRPr>
                <a:solidFill>
                  <a:schemeClr val="bg1"/>
                </a:solidFill>
              </a:defRPr>
            </a:lvl1pPr>
          </a:lstStyle>
          <a:p>
            <a:endParaRPr lang="en-US" sz="3600" dirty="0">
              <a:solidFill>
                <a:schemeClr val="bg1"/>
              </a:solidFill>
            </a:endParaRP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p:nvPr>
        </p:nvSpPr>
        <p:spPr>
          <a:xfrm>
            <a:off x="1065212" y="5943600"/>
            <a:ext cx="10058400" cy="543513"/>
          </a:xfrm>
        </p:spPr>
        <p:txBody>
          <a:bodyPr>
            <a:normAutofit/>
          </a:bodyPr>
          <a:lstStyle>
            <a:lvl1pPr>
              <a:defRPr>
                <a:solidFill>
                  <a:schemeClr val="bg1"/>
                </a:solidFill>
              </a:defRPr>
            </a:lvl1pPr>
          </a:lstStyle>
          <a:p>
            <a:endParaRPr lang="en-US" sz="1500" dirty="0">
              <a:solidFill>
                <a:schemeClr val="bg1"/>
              </a:solidFill>
            </a:endParaRP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931920"/>
          </a:xfrm>
          <a:solidFill>
            <a:schemeClr val="accent6"/>
          </a:solidFill>
        </p:spPr>
        <p:txBody>
          <a:bodyPr/>
          <a:lstStyle/>
          <a:p>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931920"/>
          </a:xfrm>
          <a:solidFill>
            <a:schemeClr val="accent6"/>
          </a:solidFill>
        </p:spPr>
        <p:txBody>
          <a:bodyPr/>
          <a:lstStyle/>
          <a:p>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931920"/>
          </a:xfrm>
          <a:solidFill>
            <a:schemeClr val="accent6"/>
          </a:solidFill>
        </p:spPr>
        <p:txBody>
          <a:bodyPr/>
          <a:lstStyle/>
          <a:p>
            <a:endParaRPr lang="en-US" dirty="0"/>
          </a:p>
        </p:txBody>
      </p:sp>
    </p:spTree>
    <p:extLst>
      <p:ext uri="{BB962C8B-B14F-4D97-AF65-F5344CB8AC3E}">
        <p14:creationId xmlns:p14="http://schemas.microsoft.com/office/powerpoint/2010/main" val="46839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313432"/>
            <a:ext cx="9966960" cy="36708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65178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
        <p:nvSpPr>
          <p:cNvPr id="10" name="Picture Placeholder 23">
            <a:extLst>
              <a:ext uri="{FF2B5EF4-FFF2-40B4-BE49-F238E27FC236}">
                <a16:creationId xmlns:a16="http://schemas.microsoft.com/office/drawing/2014/main" id="{59B25ABF-2D91-42D0-B257-28C830A0DB0A}"/>
              </a:ext>
            </a:extLst>
          </p:cNvPr>
          <p:cNvSpPr>
            <a:spLocks noGrp="1"/>
          </p:cNvSpPr>
          <p:nvPr>
            <p:ph type="pic" sz="quarter" idx="13"/>
          </p:nvPr>
        </p:nvSpPr>
        <p:spPr>
          <a:xfrm>
            <a:off x="1188720" y="2774209"/>
            <a:ext cx="2340864" cy="1828800"/>
          </a:xfrm>
        </p:spPr>
        <p:txBody>
          <a:bodyPr/>
          <a:lstStyle/>
          <a:p>
            <a:endParaRPr lang="en-US"/>
          </a:p>
        </p:txBody>
      </p:sp>
      <p:sp>
        <p:nvSpPr>
          <p:cNvPr id="11" name="Picture Placeholder 23">
            <a:extLst>
              <a:ext uri="{FF2B5EF4-FFF2-40B4-BE49-F238E27FC236}">
                <a16:creationId xmlns:a16="http://schemas.microsoft.com/office/drawing/2014/main" id="{9F987416-CEE7-4146-91E2-1C62DCADAB63}"/>
              </a:ext>
            </a:extLst>
          </p:cNvPr>
          <p:cNvSpPr>
            <a:spLocks noGrp="1"/>
          </p:cNvSpPr>
          <p:nvPr>
            <p:ph type="pic" sz="quarter" idx="14"/>
          </p:nvPr>
        </p:nvSpPr>
        <p:spPr>
          <a:xfrm>
            <a:off x="3729685" y="2767763"/>
            <a:ext cx="2340864" cy="1828800"/>
          </a:xfrm>
        </p:spPr>
        <p:txBody>
          <a:bodyPr/>
          <a:lstStyle/>
          <a:p>
            <a:endParaRPr lang="en-US"/>
          </a:p>
        </p:txBody>
      </p:sp>
      <p:sp>
        <p:nvSpPr>
          <p:cNvPr id="12" name="Picture Placeholder 23">
            <a:extLst>
              <a:ext uri="{FF2B5EF4-FFF2-40B4-BE49-F238E27FC236}">
                <a16:creationId xmlns:a16="http://schemas.microsoft.com/office/drawing/2014/main" id="{F8590697-896B-4145-A7B5-26F0E6F6B910}"/>
              </a:ext>
            </a:extLst>
          </p:cNvPr>
          <p:cNvSpPr>
            <a:spLocks noGrp="1"/>
          </p:cNvSpPr>
          <p:nvPr>
            <p:ph type="pic" sz="quarter" idx="15"/>
          </p:nvPr>
        </p:nvSpPr>
        <p:spPr>
          <a:xfrm>
            <a:off x="6270650" y="2776437"/>
            <a:ext cx="2340864" cy="1828800"/>
          </a:xfrm>
        </p:spPr>
        <p:txBody>
          <a:bodyPr/>
          <a:lstStyle/>
          <a:p>
            <a:endParaRPr lang="en-US"/>
          </a:p>
        </p:txBody>
      </p:sp>
      <p:sp>
        <p:nvSpPr>
          <p:cNvPr id="13" name="Picture Placeholder 23">
            <a:extLst>
              <a:ext uri="{FF2B5EF4-FFF2-40B4-BE49-F238E27FC236}">
                <a16:creationId xmlns:a16="http://schemas.microsoft.com/office/drawing/2014/main" id="{E562EE16-EF76-4BCF-ACAA-CB3BADD8D4BC}"/>
              </a:ext>
            </a:extLst>
          </p:cNvPr>
          <p:cNvSpPr>
            <a:spLocks noGrp="1"/>
          </p:cNvSpPr>
          <p:nvPr>
            <p:ph type="pic" sz="quarter" idx="16"/>
          </p:nvPr>
        </p:nvSpPr>
        <p:spPr>
          <a:xfrm>
            <a:off x="8811615" y="2771021"/>
            <a:ext cx="2340864" cy="1828800"/>
          </a:xfrm>
        </p:spPr>
        <p:txBody>
          <a:bodyPr/>
          <a:lstStyle/>
          <a:p>
            <a:endParaRPr lang="en-US"/>
          </a:p>
        </p:txBody>
      </p:sp>
      <p:sp>
        <p:nvSpPr>
          <p:cNvPr id="14" name="Text Placeholder 28">
            <a:extLst>
              <a:ext uri="{FF2B5EF4-FFF2-40B4-BE49-F238E27FC236}">
                <a16:creationId xmlns:a16="http://schemas.microsoft.com/office/drawing/2014/main" id="{86CD2107-D81C-4AA6-AA2C-5C271CD0C61F}"/>
              </a:ext>
            </a:extLst>
          </p:cNvPr>
          <p:cNvSpPr>
            <a:spLocks noGrp="1"/>
          </p:cNvSpPr>
          <p:nvPr>
            <p:ph type="body" sz="quarter" idx="17" hasCustomPrompt="1"/>
          </p:nvPr>
        </p:nvSpPr>
        <p:spPr>
          <a:xfrm>
            <a:off x="1188720"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dirty="0"/>
              <a:t>Name</a:t>
            </a:r>
          </a:p>
        </p:txBody>
      </p:sp>
      <p:sp>
        <p:nvSpPr>
          <p:cNvPr id="15" name="Text Placeholder 28">
            <a:extLst>
              <a:ext uri="{FF2B5EF4-FFF2-40B4-BE49-F238E27FC236}">
                <a16:creationId xmlns:a16="http://schemas.microsoft.com/office/drawing/2014/main" id="{2A269BEA-7801-43D0-BB4D-499E164643B4}"/>
              </a:ext>
            </a:extLst>
          </p:cNvPr>
          <p:cNvSpPr>
            <a:spLocks noGrp="1"/>
          </p:cNvSpPr>
          <p:nvPr>
            <p:ph type="body" sz="quarter" idx="18" hasCustomPrompt="1"/>
          </p:nvPr>
        </p:nvSpPr>
        <p:spPr>
          <a:xfrm>
            <a:off x="1188720"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EC30D8C1-9CAA-453C-A135-99B34DEAECDA}"/>
              </a:ext>
            </a:extLst>
          </p:cNvPr>
          <p:cNvSpPr>
            <a:spLocks noGrp="1"/>
          </p:cNvSpPr>
          <p:nvPr>
            <p:ph type="body" sz="quarter" idx="19" hasCustomPrompt="1"/>
          </p:nvPr>
        </p:nvSpPr>
        <p:spPr>
          <a:xfrm>
            <a:off x="3729319"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dirty="0"/>
              <a:t>Name</a:t>
            </a:r>
          </a:p>
        </p:txBody>
      </p:sp>
      <p:sp>
        <p:nvSpPr>
          <p:cNvPr id="17" name="Text Placeholder 28">
            <a:extLst>
              <a:ext uri="{FF2B5EF4-FFF2-40B4-BE49-F238E27FC236}">
                <a16:creationId xmlns:a16="http://schemas.microsoft.com/office/drawing/2014/main" id="{2C8127FC-EA51-4A6C-AD57-265191F313FE}"/>
              </a:ext>
            </a:extLst>
          </p:cNvPr>
          <p:cNvSpPr>
            <a:spLocks noGrp="1"/>
          </p:cNvSpPr>
          <p:nvPr>
            <p:ph type="body" sz="quarter" idx="20" hasCustomPrompt="1"/>
          </p:nvPr>
        </p:nvSpPr>
        <p:spPr>
          <a:xfrm>
            <a:off x="3729009"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623ECF9F-5017-46E1-B3F2-FF9DFD49FB07}"/>
              </a:ext>
            </a:extLst>
          </p:cNvPr>
          <p:cNvSpPr>
            <a:spLocks noGrp="1"/>
          </p:cNvSpPr>
          <p:nvPr>
            <p:ph type="body" sz="quarter" idx="21" hasCustomPrompt="1"/>
          </p:nvPr>
        </p:nvSpPr>
        <p:spPr>
          <a:xfrm>
            <a:off x="6269918"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dirty="0"/>
              <a:t>Name</a:t>
            </a:r>
          </a:p>
        </p:txBody>
      </p:sp>
      <p:sp>
        <p:nvSpPr>
          <p:cNvPr id="19" name="Text Placeholder 28">
            <a:extLst>
              <a:ext uri="{FF2B5EF4-FFF2-40B4-BE49-F238E27FC236}">
                <a16:creationId xmlns:a16="http://schemas.microsoft.com/office/drawing/2014/main" id="{172350F8-3D16-4661-8DCD-34190A9C6B47}"/>
              </a:ext>
            </a:extLst>
          </p:cNvPr>
          <p:cNvSpPr>
            <a:spLocks noGrp="1"/>
          </p:cNvSpPr>
          <p:nvPr>
            <p:ph type="body" sz="quarter" idx="22" hasCustomPrompt="1"/>
          </p:nvPr>
        </p:nvSpPr>
        <p:spPr>
          <a:xfrm>
            <a:off x="6269298"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71374BEE-2BEB-449C-B492-8EDC885FDE43}"/>
              </a:ext>
            </a:extLst>
          </p:cNvPr>
          <p:cNvSpPr>
            <a:spLocks noGrp="1"/>
          </p:cNvSpPr>
          <p:nvPr>
            <p:ph type="body" sz="quarter" idx="23" hasCustomPrompt="1"/>
          </p:nvPr>
        </p:nvSpPr>
        <p:spPr>
          <a:xfrm>
            <a:off x="8810516" y="4810866"/>
            <a:ext cx="2340864" cy="347662"/>
          </a:xfrm>
        </p:spPr>
        <p:txBody>
          <a:bodyPr lIns="54864" tIns="0" rIns="0" bIns="0">
            <a:noAutofit/>
          </a:bodyPr>
          <a:lstStyle>
            <a:lvl1pPr algn="l">
              <a:lnSpc>
                <a:spcPct val="100000"/>
              </a:lnSpc>
              <a:spcBef>
                <a:spcPts val="0"/>
              </a:spcBef>
              <a:defRPr sz="2000" b="1" spc="20" baseline="0">
                <a:solidFill>
                  <a:schemeClr val="tx1"/>
                </a:solidFill>
              </a:defRPr>
            </a:lvl1pPr>
          </a:lstStyle>
          <a:p>
            <a:pPr lvl="0"/>
            <a:r>
              <a:rPr lang="en-US" dirty="0"/>
              <a:t>Name</a:t>
            </a:r>
          </a:p>
        </p:txBody>
      </p:sp>
      <p:sp>
        <p:nvSpPr>
          <p:cNvPr id="21" name="Text Placeholder 28">
            <a:extLst>
              <a:ext uri="{FF2B5EF4-FFF2-40B4-BE49-F238E27FC236}">
                <a16:creationId xmlns:a16="http://schemas.microsoft.com/office/drawing/2014/main" id="{A91B02B2-35F9-4512-B6AA-543C16F263A8}"/>
              </a:ext>
            </a:extLst>
          </p:cNvPr>
          <p:cNvSpPr>
            <a:spLocks noGrp="1"/>
          </p:cNvSpPr>
          <p:nvPr>
            <p:ph type="body" sz="quarter" idx="24" hasCustomPrompt="1"/>
          </p:nvPr>
        </p:nvSpPr>
        <p:spPr>
          <a:xfrm>
            <a:off x="8809588" y="5205596"/>
            <a:ext cx="2340864" cy="347662"/>
          </a:xfrm>
        </p:spPr>
        <p:txBody>
          <a:bodyPr lIns="54864" tIns="0" rIns="548640" bIns="0">
            <a:noAutofit/>
          </a:bodyPr>
          <a:lstStyle>
            <a:lvl1pPr algn="l">
              <a:lnSpc>
                <a:spcPct val="100000"/>
              </a:lnSpc>
              <a:spcBef>
                <a:spcPts val="0"/>
              </a:spcBef>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3573368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858762-F5B2-42DA-A262-7D7C3AD60622}"/>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F29B458E-5354-42D4-AE10-8B2F796C3163}"/>
              </a:ext>
            </a:extLst>
          </p:cNvPr>
          <p:cNvSpPr>
            <a:spLocks noGrp="1"/>
          </p:cNvSpPr>
          <p:nvPr>
            <p:ph type="ctrTitle"/>
          </p:nvPr>
        </p:nvSpPr>
        <p:spPr>
          <a:xfrm>
            <a:off x="6730000" y="639097"/>
            <a:ext cx="4813072" cy="3494791"/>
          </a:xfrm>
        </p:spPr>
        <p:txBody>
          <a:bodyPr>
            <a:normAutofit/>
          </a:bodyPr>
          <a:lstStyle/>
          <a:p>
            <a:endParaRPr lang="en-US" dirty="0"/>
          </a:p>
        </p:txBody>
      </p:sp>
      <p:sp>
        <p:nvSpPr>
          <p:cNvPr id="7" name="Subtitle 2">
            <a:extLst>
              <a:ext uri="{FF2B5EF4-FFF2-40B4-BE49-F238E27FC236}">
                <a16:creationId xmlns:a16="http://schemas.microsoft.com/office/drawing/2014/main" id="{0B121E21-6D9B-46D0-957E-760B095BA4C2}"/>
              </a:ext>
            </a:extLst>
          </p:cNvPr>
          <p:cNvSpPr>
            <a:spLocks noGrp="1"/>
          </p:cNvSpPr>
          <p:nvPr>
            <p:ph type="subTitle" idx="1"/>
          </p:nvPr>
        </p:nvSpPr>
        <p:spPr>
          <a:xfrm>
            <a:off x="6729999" y="4455621"/>
            <a:ext cx="4829101" cy="1238616"/>
          </a:xfrm>
        </p:spPr>
        <p:txBody>
          <a:bodyPr/>
          <a:lstStyle/>
          <a:p>
            <a:endParaRPr lang="en-US" dirty="0"/>
          </a:p>
        </p:txBody>
      </p:sp>
      <p:cxnSp>
        <p:nvCxnSpPr>
          <p:cNvPr id="11" name="Straight Connector 10">
            <a:extLst>
              <a:ext uri="{FF2B5EF4-FFF2-40B4-BE49-F238E27FC236}">
                <a16:creationId xmlns:a16="http://schemas.microsoft.com/office/drawing/2014/main" id="{DB51B24F-7663-45C0-BE23-CD0AEFF51287}"/>
              </a:ext>
              <a:ext uri="{C183D7F6-B498-43B3-948B-1728B52AA6E4}">
                <adec:decorative xmlns:adec="http://schemas.microsoft.com/office/drawing/2017/decorative" val="1"/>
              </a:ext>
            </a:extLst>
          </p:cNvPr>
          <p:cNvCxnSpPr/>
          <p:nvPr userDrawn="1"/>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35ABBAD1-553F-4CC1-AB36-7C1BE5089D81}"/>
              </a:ext>
            </a:extLst>
          </p:cNvPr>
          <p:cNvSpPr>
            <a:spLocks noGrp="1"/>
          </p:cNvSpPr>
          <p:nvPr>
            <p:ph type="pic" sz="quarter" idx="13"/>
          </p:nvPr>
        </p:nvSpPr>
        <p:spPr>
          <a:xfrm>
            <a:off x="642938" y="640080"/>
            <a:ext cx="5449824" cy="2743200"/>
          </a:xfrm>
          <a:solidFill>
            <a:schemeClr val="accent6"/>
          </a:solidFill>
        </p:spPr>
        <p:txBody>
          <a:bodyPr/>
          <a:lstStyle/>
          <a:p>
            <a:endParaRPr lang="en-US" dirty="0"/>
          </a:p>
        </p:txBody>
      </p:sp>
      <p:sp>
        <p:nvSpPr>
          <p:cNvPr id="13" name="Picture Placeholder 11">
            <a:extLst>
              <a:ext uri="{FF2B5EF4-FFF2-40B4-BE49-F238E27FC236}">
                <a16:creationId xmlns:a16="http://schemas.microsoft.com/office/drawing/2014/main" id="{5C06EA1F-5BD5-4FE5-A059-6787DADCB591}"/>
              </a:ext>
            </a:extLst>
          </p:cNvPr>
          <p:cNvSpPr>
            <a:spLocks noGrp="1"/>
          </p:cNvSpPr>
          <p:nvPr>
            <p:ph type="pic" sz="quarter" idx="14"/>
          </p:nvPr>
        </p:nvSpPr>
        <p:spPr>
          <a:xfrm>
            <a:off x="640080" y="3474720"/>
            <a:ext cx="5449824" cy="2743200"/>
          </a:xfrm>
          <a:solidFill>
            <a:schemeClr val="accent6"/>
          </a:solidFill>
        </p:spPr>
        <p:txBody>
          <a:bodyPr/>
          <a:lstStyle/>
          <a:p>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294689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463495"/>
            <a:ext cx="9966960" cy="33686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727598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41191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88720" y="2108201"/>
            <a:ext cx="996696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Sample Footer Text</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‹nº›</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775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6" r:id="rId3"/>
    <p:sldLayoutId id="2147483735" r:id="rId4"/>
    <p:sldLayoutId id="2147483722" r:id="rId5"/>
    <p:sldLayoutId id="2147483746" r:id="rId6"/>
    <p:sldLayoutId id="2147483734" r:id="rId7"/>
    <p:sldLayoutId id="2147483745" r:id="rId8"/>
    <p:sldLayoutId id="2147483726" r:id="rId9"/>
    <p:sldLayoutId id="2147483725" r:id="rId10"/>
    <p:sldLayoutId id="2147483743" r:id="rId11"/>
    <p:sldLayoutId id="2147483737" r:id="rId12"/>
    <p:sldLayoutId id="2147483738" r:id="rId13"/>
    <p:sldLayoutId id="2147483723" r:id="rId14"/>
    <p:sldLayoutId id="2147483724" r:id="rId15"/>
    <p:sldLayoutId id="2147483727" r:id="rId16"/>
    <p:sldLayoutId id="2147483728" r:id="rId17"/>
    <p:sldLayoutId id="2147483729" r:id="rId18"/>
  </p:sldLayoutIdLst>
  <p:hf hd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7559F58-E7E3-4312-BFB5-D3B5719E827E}"/>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8000" dirty="0">
                <a:solidFill>
                  <a:schemeClr val="tx1">
                    <a:lumMod val="85000"/>
                    <a:lumOff val="15000"/>
                  </a:schemeClr>
                </a:solidFill>
              </a:rPr>
              <a:t>Sprt1 : Project Management Platform</a:t>
            </a:r>
          </a:p>
        </p:txBody>
      </p:sp>
      <p:sp>
        <p:nvSpPr>
          <p:cNvPr id="5" name="Subtitle 4">
            <a:extLst>
              <a:ext uri="{FF2B5EF4-FFF2-40B4-BE49-F238E27FC236}">
                <a16:creationId xmlns:a16="http://schemas.microsoft.com/office/drawing/2014/main" id="{EF502785-6557-4038-9743-2ABFF39CB24A}"/>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r>
              <a:rPr lang="en-US" sz="2400" cap="all" spc="200" dirty="0">
                <a:solidFill>
                  <a:schemeClr val="tx1">
                    <a:lumMod val="85000"/>
                    <a:lumOff val="15000"/>
                  </a:schemeClr>
                </a:solidFill>
              </a:rPr>
              <a:t>Group 3</a:t>
            </a:r>
          </a:p>
        </p:txBody>
      </p:sp>
      <p:pic>
        <p:nvPicPr>
          <p:cNvPr id="8" name="Picture Placeholder 7" descr="Pessoa a trabalhar num computador portátil">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rotWithShape="1">
          <a:blip r:embed="rId2"/>
          <a:srcRect l="27611" r="27610" b="-1"/>
          <a:stretch/>
        </p:blipFill>
        <p:spPr>
          <a:xfrm>
            <a:off x="-1" y="1"/>
            <a:ext cx="4635315" cy="6857999"/>
          </a:xfrm>
          <a:prstGeom prst="rect">
            <a:avLst/>
          </a:prstGeom>
        </p:spPr>
      </p:pic>
      <p:cxnSp>
        <p:nvCxnSpPr>
          <p:cNvPr id="19" name="Straight Connector 1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Imagem 9" descr="Uma imagem com texto, ClipArt, loiça&#10;&#10;Descrição gerada automaticamente">
            <a:extLst>
              <a:ext uri="{FF2B5EF4-FFF2-40B4-BE49-F238E27FC236}">
                <a16:creationId xmlns:a16="http://schemas.microsoft.com/office/drawing/2014/main" id="{2602A17A-0E24-D625-E949-897CB1D0E441}"/>
              </a:ext>
            </a:extLst>
          </p:cNvPr>
          <p:cNvPicPr>
            <a:picLocks noChangeAspect="1"/>
          </p:cNvPicPr>
          <p:nvPr/>
        </p:nvPicPr>
        <p:blipFill>
          <a:blip r:embed="rId3"/>
          <a:stretch>
            <a:fillRect/>
          </a:stretch>
        </p:blipFill>
        <p:spPr>
          <a:xfrm>
            <a:off x="9052152" y="6090315"/>
            <a:ext cx="2337954" cy="745434"/>
          </a:xfrm>
          <a:prstGeom prst="rect">
            <a:avLst/>
          </a:prstGeom>
        </p:spPr>
      </p:pic>
      <p:sp>
        <p:nvSpPr>
          <p:cNvPr id="11" name="Subtitle 4">
            <a:extLst>
              <a:ext uri="{FF2B5EF4-FFF2-40B4-BE49-F238E27FC236}">
                <a16:creationId xmlns:a16="http://schemas.microsoft.com/office/drawing/2014/main" id="{14937F49-717A-8DB4-DCF5-82A28C68E35C}"/>
              </a:ext>
            </a:extLst>
          </p:cNvPr>
          <p:cNvSpPr txBox="1">
            <a:spLocks/>
          </p:cNvSpPr>
          <p:nvPr/>
        </p:nvSpPr>
        <p:spPr>
          <a:xfrm>
            <a:off x="5289753" y="6370241"/>
            <a:ext cx="1802937" cy="45719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800" spc="200" dirty="0">
                <a:solidFill>
                  <a:schemeClr val="tx1"/>
                </a:solidFill>
              </a:rPr>
              <a:t>Jan</a:t>
            </a:r>
            <a:r>
              <a:rPr lang="en-US" sz="1800" spc="200" dirty="0">
                <a:solidFill>
                  <a:srgbClr val="FF0000"/>
                </a:solidFill>
              </a:rPr>
              <a:t> </a:t>
            </a:r>
            <a:r>
              <a:rPr lang="en-US" sz="1800" cap="all" spc="200" dirty="0">
                <a:solidFill>
                  <a:schemeClr val="tx1">
                    <a:lumMod val="85000"/>
                    <a:lumOff val="15000"/>
                  </a:schemeClr>
                </a:solidFill>
              </a:rPr>
              <a:t>| 20</a:t>
            </a:r>
            <a:r>
              <a:rPr lang="en-US" sz="1800" cap="all" spc="200" dirty="0">
                <a:solidFill>
                  <a:srgbClr val="C00000"/>
                </a:solidFill>
              </a:rPr>
              <a:t>23</a:t>
            </a:r>
          </a:p>
        </p:txBody>
      </p:sp>
    </p:spTree>
    <p:extLst>
      <p:ext uri="{BB962C8B-B14F-4D97-AF65-F5344CB8AC3E}">
        <p14:creationId xmlns:p14="http://schemas.microsoft.com/office/powerpoint/2010/main" val="33166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4400" dirty="0">
                <a:solidFill>
                  <a:schemeClr val="tx1">
                    <a:lumMod val="85000"/>
                    <a:lumOff val="15000"/>
                  </a:schemeClr>
                </a:solidFill>
              </a:rPr>
              <a:t>Use Case Diagram</a:t>
            </a:r>
            <a:r>
              <a:rPr lang="en-US" sz="80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r>
              <a:rPr lang="en-US" sz="2400" cap="all" spc="200" dirty="0">
                <a:solidFill>
                  <a:schemeClr val="tx1">
                    <a:lumMod val="85000"/>
                    <a:lumOff val="15000"/>
                  </a:schemeClr>
                </a:solidFill>
              </a:rPr>
              <a:t>Introduction</a:t>
            </a:r>
          </a:p>
        </p:txBody>
      </p:sp>
      <p:pic>
        <p:nvPicPr>
          <p:cNvPr id="12" name="Picture Placeholder 11" descr="Grande plano do teclado">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a:blip r:embed="rId2"/>
          <a:srcRect l="24654" r="24654"/>
          <a:stretch/>
        </p:blipFill>
        <p:spPr>
          <a:xfrm>
            <a:off x="-1" y="1"/>
            <a:ext cx="4635315" cy="6857999"/>
          </a:xfrm>
          <a:prstGeom prst="rect">
            <a:avLst/>
          </a:prstGeom>
        </p:spPr>
      </p:pic>
      <p:cxnSp>
        <p:nvCxnSpPr>
          <p:cNvPr id="55" name="Straight Connector 5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158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0B744C0-A3AA-8A81-2167-68C33B234398}"/>
              </a:ext>
            </a:extLst>
          </p:cNvPr>
          <p:cNvPicPr>
            <a:picLocks noChangeAspect="1"/>
          </p:cNvPicPr>
          <p:nvPr/>
        </p:nvPicPr>
        <p:blipFill>
          <a:blip r:embed="rId2"/>
          <a:stretch>
            <a:fillRect/>
          </a:stretch>
        </p:blipFill>
        <p:spPr>
          <a:xfrm>
            <a:off x="9284664" y="1966932"/>
            <a:ext cx="2105579" cy="4514398"/>
          </a:xfrm>
          <a:prstGeom prst="rect">
            <a:avLst/>
          </a:prstGeom>
        </p:spPr>
      </p:pic>
      <p:pic>
        <p:nvPicPr>
          <p:cNvPr id="4" name="Imagem 3">
            <a:extLst>
              <a:ext uri="{FF2B5EF4-FFF2-40B4-BE49-F238E27FC236}">
                <a16:creationId xmlns:a16="http://schemas.microsoft.com/office/drawing/2014/main" id="{A63DAEE9-D612-2FD8-BE32-59E571B3F8D4}"/>
              </a:ext>
            </a:extLst>
          </p:cNvPr>
          <p:cNvPicPr>
            <a:picLocks noChangeAspect="1"/>
          </p:cNvPicPr>
          <p:nvPr/>
        </p:nvPicPr>
        <p:blipFill rotWithShape="1">
          <a:blip r:embed="rId2"/>
          <a:srcRect t="-338" r="-1090" b="40279"/>
          <a:stretch/>
        </p:blipFill>
        <p:spPr>
          <a:xfrm>
            <a:off x="1949191" y="89452"/>
            <a:ext cx="5147348" cy="6556650"/>
          </a:xfrm>
          <a:prstGeom prst="rect">
            <a:avLst/>
          </a:prstGeom>
        </p:spPr>
      </p:pic>
      <p:sp>
        <p:nvSpPr>
          <p:cNvPr id="2" name="Retângulo: Cantos Arredondados 1">
            <a:extLst>
              <a:ext uri="{FF2B5EF4-FFF2-40B4-BE49-F238E27FC236}">
                <a16:creationId xmlns:a16="http://schemas.microsoft.com/office/drawing/2014/main" id="{01BD0901-6492-A491-6B1B-5BDB7A68A89F}"/>
              </a:ext>
            </a:extLst>
          </p:cNvPr>
          <p:cNvSpPr/>
          <p:nvPr/>
        </p:nvSpPr>
        <p:spPr>
          <a:xfrm>
            <a:off x="9179544" y="1966932"/>
            <a:ext cx="2315818" cy="2766189"/>
          </a:xfrm>
          <a:prstGeom prst="roundRect">
            <a:avLst>
              <a:gd name="adj" fmla="val 4221"/>
            </a:avLst>
          </a:prstGeom>
          <a:solidFill>
            <a:schemeClr val="bg1">
              <a:alpha val="10000"/>
            </a:schemeClr>
          </a:solidFill>
          <a:ln w="222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Seta: Para a Direita 6">
            <a:extLst>
              <a:ext uri="{FF2B5EF4-FFF2-40B4-BE49-F238E27FC236}">
                <a16:creationId xmlns:a16="http://schemas.microsoft.com/office/drawing/2014/main" id="{50E46F68-4737-21EE-7C35-1E34D29632F0}"/>
              </a:ext>
            </a:extLst>
          </p:cNvPr>
          <p:cNvSpPr/>
          <p:nvPr/>
        </p:nvSpPr>
        <p:spPr>
          <a:xfrm rot="10800000">
            <a:off x="7829928" y="3160294"/>
            <a:ext cx="626165" cy="3794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4">
            <a:extLst>
              <a:ext uri="{FF2B5EF4-FFF2-40B4-BE49-F238E27FC236}">
                <a16:creationId xmlns:a16="http://schemas.microsoft.com/office/drawing/2014/main" id="{E26C775A-1725-5D7E-E842-B887531277EA}"/>
              </a:ext>
            </a:extLst>
          </p:cNvPr>
          <p:cNvSpPr/>
          <p:nvPr/>
        </p:nvSpPr>
        <p:spPr>
          <a:xfrm>
            <a:off x="2912164" y="281472"/>
            <a:ext cx="5543929" cy="22959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116249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0B744C0-A3AA-8A81-2167-68C33B234398}"/>
              </a:ext>
            </a:extLst>
          </p:cNvPr>
          <p:cNvPicPr>
            <a:picLocks noChangeAspect="1"/>
          </p:cNvPicPr>
          <p:nvPr/>
        </p:nvPicPr>
        <p:blipFill>
          <a:blip r:embed="rId2"/>
          <a:stretch>
            <a:fillRect/>
          </a:stretch>
        </p:blipFill>
        <p:spPr>
          <a:xfrm>
            <a:off x="9274725" y="1509732"/>
            <a:ext cx="2105579" cy="4514398"/>
          </a:xfrm>
          <a:prstGeom prst="rect">
            <a:avLst/>
          </a:prstGeom>
        </p:spPr>
      </p:pic>
      <p:pic>
        <p:nvPicPr>
          <p:cNvPr id="4" name="Imagem 3">
            <a:extLst>
              <a:ext uri="{FF2B5EF4-FFF2-40B4-BE49-F238E27FC236}">
                <a16:creationId xmlns:a16="http://schemas.microsoft.com/office/drawing/2014/main" id="{A63DAEE9-D612-2FD8-BE32-59E571B3F8D4}"/>
              </a:ext>
            </a:extLst>
          </p:cNvPr>
          <p:cNvPicPr>
            <a:picLocks noChangeAspect="1"/>
          </p:cNvPicPr>
          <p:nvPr/>
        </p:nvPicPr>
        <p:blipFill rotWithShape="1">
          <a:blip r:embed="rId2"/>
          <a:srcRect t="52974"/>
          <a:stretch/>
        </p:blipFill>
        <p:spPr>
          <a:xfrm>
            <a:off x="1516098" y="788637"/>
            <a:ext cx="5512285" cy="5557739"/>
          </a:xfrm>
          <a:prstGeom prst="rect">
            <a:avLst/>
          </a:prstGeom>
        </p:spPr>
      </p:pic>
      <p:sp>
        <p:nvSpPr>
          <p:cNvPr id="5" name="Retângulo: Cantos Arredondados 4">
            <a:extLst>
              <a:ext uri="{FF2B5EF4-FFF2-40B4-BE49-F238E27FC236}">
                <a16:creationId xmlns:a16="http://schemas.microsoft.com/office/drawing/2014/main" id="{930058BC-46E6-3EA7-D88A-ADF42F757EFE}"/>
              </a:ext>
            </a:extLst>
          </p:cNvPr>
          <p:cNvSpPr/>
          <p:nvPr/>
        </p:nvSpPr>
        <p:spPr>
          <a:xfrm>
            <a:off x="9169605" y="3905438"/>
            <a:ext cx="2315818" cy="2330593"/>
          </a:xfrm>
          <a:prstGeom prst="roundRect">
            <a:avLst>
              <a:gd name="adj" fmla="val 4221"/>
            </a:avLst>
          </a:prstGeom>
          <a:solidFill>
            <a:schemeClr val="bg1">
              <a:alpha val="10000"/>
            </a:schemeClr>
          </a:solidFill>
          <a:ln w="222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Seta: Para a Direita 5">
            <a:extLst>
              <a:ext uri="{FF2B5EF4-FFF2-40B4-BE49-F238E27FC236}">
                <a16:creationId xmlns:a16="http://schemas.microsoft.com/office/drawing/2014/main" id="{106A0D5D-4723-C878-842B-B0C5B3CF3C77}"/>
              </a:ext>
            </a:extLst>
          </p:cNvPr>
          <p:cNvSpPr/>
          <p:nvPr/>
        </p:nvSpPr>
        <p:spPr>
          <a:xfrm rot="10800000">
            <a:off x="7785911" y="4881002"/>
            <a:ext cx="626165" cy="3794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891697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4400" dirty="0">
                <a:solidFill>
                  <a:schemeClr val="tx1">
                    <a:lumMod val="85000"/>
                    <a:lumOff val="15000"/>
                  </a:schemeClr>
                </a:solidFill>
              </a:rPr>
              <a:t>User Story 1</a:t>
            </a:r>
            <a:r>
              <a:rPr lang="en-US" sz="80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r>
              <a:rPr lang="en-US" sz="2400" spc="200" dirty="0">
                <a:solidFill>
                  <a:schemeClr val="tx1">
                    <a:lumMod val="85000"/>
                    <a:lumOff val="15000"/>
                  </a:schemeClr>
                </a:solidFill>
              </a:rPr>
              <a:t>As Administrator, </a:t>
            </a:r>
          </a:p>
          <a:p>
            <a:pPr marL="0" indent="0">
              <a:buNone/>
            </a:pPr>
            <a:r>
              <a:rPr lang="en-US" sz="2400" spc="200" dirty="0">
                <a:solidFill>
                  <a:schemeClr val="tx1">
                    <a:lumMod val="85000"/>
                    <a:lumOff val="15000"/>
                  </a:schemeClr>
                </a:solidFill>
              </a:rPr>
              <a:t>I want to create user profiles</a:t>
            </a:r>
          </a:p>
        </p:txBody>
      </p:sp>
      <p:pic>
        <p:nvPicPr>
          <p:cNvPr id="12" name="Picture Placeholder 11" descr="Grande plano do teclado">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a:blip r:embed="rId2"/>
          <a:srcRect l="24654" r="24654"/>
          <a:stretch/>
        </p:blipFill>
        <p:spPr>
          <a:xfrm>
            <a:off x="-1" y="1"/>
            <a:ext cx="4635315" cy="6857999"/>
          </a:xfrm>
          <a:prstGeom prst="rect">
            <a:avLst/>
          </a:prstGeom>
        </p:spPr>
      </p:pic>
      <p:cxnSp>
        <p:nvCxnSpPr>
          <p:cNvPr id="55" name="Straight Connector 5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44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US001 : Use Case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26E3EC1B-B3B4-A292-E765-986DE8195A01}"/>
              </a:ext>
            </a:extLst>
          </p:cNvPr>
          <p:cNvPicPr>
            <a:picLocks noChangeAspect="1"/>
          </p:cNvPicPr>
          <p:nvPr/>
        </p:nvPicPr>
        <p:blipFill>
          <a:blip r:embed="rId2"/>
          <a:stretch>
            <a:fillRect/>
          </a:stretch>
        </p:blipFill>
        <p:spPr>
          <a:xfrm>
            <a:off x="3508768" y="3220280"/>
            <a:ext cx="4977819" cy="1550347"/>
          </a:xfrm>
          <a:prstGeom prst="rect">
            <a:avLst/>
          </a:prstGeom>
        </p:spPr>
      </p:pic>
    </p:spTree>
    <p:extLst>
      <p:ext uri="{BB962C8B-B14F-4D97-AF65-F5344CB8AC3E}">
        <p14:creationId xmlns:p14="http://schemas.microsoft.com/office/powerpoint/2010/main" val="1946308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US001 : </a:t>
            </a:r>
            <a:r>
              <a:rPr lang="pt-PT" sz="4800" dirty="0" err="1"/>
              <a:t>Requirements</a:t>
            </a:r>
            <a:r>
              <a:rPr lang="pt-PT" sz="4800" dirty="0"/>
              <a:t> </a:t>
            </a:r>
            <a:r>
              <a:rPr lang="pt-PT" sz="4800" dirty="0" err="1"/>
              <a:t>Engineering</a:t>
            </a:r>
            <a:endParaRPr lang="en-US" dirty="0"/>
          </a:p>
        </p:txBody>
      </p:sp>
      <p:sp>
        <p:nvSpPr>
          <p:cNvPr id="6" name="Content Placeholder 5">
            <a:extLst>
              <a:ext uri="{FF2B5EF4-FFF2-40B4-BE49-F238E27FC236}">
                <a16:creationId xmlns:a16="http://schemas.microsoft.com/office/drawing/2014/main" id="{76FC67F0-B539-4C92-A484-3CAD2062084D}"/>
              </a:ext>
            </a:extLst>
          </p:cNvPr>
          <p:cNvSpPr>
            <a:spLocks noGrp="1"/>
          </p:cNvSpPr>
          <p:nvPr>
            <p:ph sz="half" idx="2"/>
          </p:nvPr>
        </p:nvSpPr>
        <p:spPr>
          <a:xfrm>
            <a:off x="1188719" y="2017644"/>
            <a:ext cx="10410245" cy="3851452"/>
          </a:xfrm>
        </p:spPr>
        <p:txBody>
          <a:bodyPr>
            <a:noAutofit/>
          </a:bodyPr>
          <a:lstStyle/>
          <a:p>
            <a:pPr marL="160020" indent="0" algn="l">
              <a:spcBef>
                <a:spcPts val="0"/>
              </a:spcBef>
              <a:spcAft>
                <a:spcPts val="0"/>
              </a:spcAft>
              <a:buNone/>
            </a:pPr>
            <a:r>
              <a:rPr lang="en-US" sz="1400" b="1" i="0" cap="all" dirty="0">
                <a:solidFill>
                  <a:schemeClr val="tx1"/>
                </a:solidFill>
                <a:effectLst/>
              </a:rPr>
              <a:t>1.1 – User Story Description</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b="0" i="0" dirty="0">
                <a:solidFill>
                  <a:schemeClr val="tx1"/>
                </a:solidFill>
                <a:effectLst/>
              </a:rPr>
              <a:t>As Administrator, I want to create user profiles.</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400" b="1" i="0" cap="all" dirty="0">
                <a:solidFill>
                  <a:schemeClr val="tx1"/>
                </a:solidFill>
                <a:effectLst/>
              </a:rPr>
              <a:t>1.2 – Customer Specifications and Clarifications</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b="0" i="0" u="sng" dirty="0">
                <a:solidFill>
                  <a:schemeClr val="tx1"/>
                </a:solidFill>
                <a:effectLst/>
              </a:rPr>
              <a:t>From the specifications document:</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b="0" i="0" dirty="0">
                <a:solidFill>
                  <a:schemeClr val="tx1"/>
                </a:solidFill>
                <a:effectLst/>
              </a:rPr>
              <a:t>"Administrator profile is available when the system is installed (an account with this profile should be automatically created with installation)";</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b="0" i="0" dirty="0">
                <a:solidFill>
                  <a:schemeClr val="tx1"/>
                </a:solidFill>
                <a:effectLst/>
              </a:rPr>
              <a:t>"Configuration of profiles associated with users is available to the administrator, in order to restrict access to features. Each profile will have permissions associated with available actions and functionalities".</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b="0" i="0" u="sng" dirty="0">
                <a:solidFill>
                  <a:schemeClr val="tx1"/>
                </a:solidFill>
                <a:effectLst/>
              </a:rPr>
              <a:t>From the client clarifications:</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b="1" i="0" dirty="0">
                <a:solidFill>
                  <a:schemeClr val="tx1"/>
                </a:solidFill>
                <a:effectLst/>
              </a:rPr>
              <a:t>Question: </a:t>
            </a:r>
            <a:r>
              <a:rPr lang="en-US" sz="1200" b="0" i="0" dirty="0">
                <a:solidFill>
                  <a:schemeClr val="tx1"/>
                </a:solidFill>
                <a:effectLst/>
              </a:rPr>
              <a:t>Should the administrator be able to configure other profiles (besides Administrator, Manager and User)?</a:t>
            </a:r>
          </a:p>
          <a:p>
            <a:pPr marL="160020" indent="0" algn="l">
              <a:spcBef>
                <a:spcPts val="0"/>
              </a:spcBef>
              <a:spcAft>
                <a:spcPts val="0"/>
              </a:spcAft>
              <a:buNone/>
            </a:pPr>
            <a:r>
              <a:rPr lang="en-US" sz="1200" b="0" i="0" dirty="0">
                <a:solidFill>
                  <a:schemeClr val="tx1"/>
                </a:solidFill>
                <a:effectLst/>
              </a:rPr>
              <a:t>		</a:t>
            </a:r>
            <a:r>
              <a:rPr lang="en-US" sz="1200" b="1" i="0" dirty="0">
                <a:solidFill>
                  <a:schemeClr val="tx1"/>
                </a:solidFill>
                <a:effectLst/>
              </a:rPr>
              <a:t>Answer:</a:t>
            </a:r>
            <a:r>
              <a:rPr lang="en-US" sz="1200" b="0" i="0" dirty="0">
                <a:solidFill>
                  <a:schemeClr val="tx1"/>
                </a:solidFill>
                <a:effectLst/>
              </a:rPr>
              <a:t> “For now, only those three. In the future, other profiles may appear”.</a:t>
            </a:r>
          </a:p>
          <a:p>
            <a:pPr marL="160020" indent="0" algn="l">
              <a:spcBef>
                <a:spcPts val="0"/>
              </a:spcBef>
              <a:spcAft>
                <a:spcPts val="0"/>
              </a:spcAft>
              <a:buNone/>
            </a:pPr>
            <a:r>
              <a:rPr lang="en-US" sz="1200" b="1" i="0" dirty="0">
                <a:solidFill>
                  <a:schemeClr val="tx1"/>
                </a:solidFill>
                <a:effectLst/>
              </a:rPr>
              <a:t>Question:</a:t>
            </a:r>
            <a:r>
              <a:rPr lang="en-US" sz="1200" b="0" i="0" dirty="0">
                <a:solidFill>
                  <a:schemeClr val="tx1"/>
                </a:solidFill>
                <a:effectLst/>
              </a:rPr>
              <a:t> Is there only one Administrator, or can several users be assigned this profile?</a:t>
            </a:r>
          </a:p>
          <a:p>
            <a:pPr marL="160020" indent="0" algn="l">
              <a:spcBef>
                <a:spcPts val="0"/>
              </a:spcBef>
              <a:spcAft>
                <a:spcPts val="0"/>
              </a:spcAft>
              <a:buNone/>
            </a:pPr>
            <a:r>
              <a:rPr lang="en-US" sz="1200" b="0" i="0" dirty="0">
                <a:solidFill>
                  <a:schemeClr val="tx1"/>
                </a:solidFill>
                <a:effectLst/>
              </a:rPr>
              <a:t>		</a:t>
            </a:r>
            <a:r>
              <a:rPr lang="en-US" sz="1200" b="1" i="0" dirty="0">
                <a:solidFill>
                  <a:schemeClr val="tx1"/>
                </a:solidFill>
                <a:effectLst/>
              </a:rPr>
              <a:t>Answer:</a:t>
            </a:r>
            <a:r>
              <a:rPr lang="en-US" sz="1200" b="0" i="0" dirty="0">
                <a:solidFill>
                  <a:schemeClr val="tx1"/>
                </a:solidFill>
                <a:effectLst/>
              </a:rPr>
              <a:t> “There’s no reason to restrict it to one user. But it’s irrelevant”.</a:t>
            </a:r>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1757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US001 : </a:t>
            </a:r>
            <a:r>
              <a:rPr lang="pt-PT" sz="4800" dirty="0" err="1"/>
              <a:t>Domain</a:t>
            </a:r>
            <a:r>
              <a:rPr lang="pt-PT" sz="4800" dirty="0"/>
              <a:t> </a:t>
            </a:r>
            <a:r>
              <a:rPr lang="pt-PT" sz="4800" dirty="0" err="1"/>
              <a:t>Model</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5" name="Imagem 4">
            <a:extLst>
              <a:ext uri="{FF2B5EF4-FFF2-40B4-BE49-F238E27FC236}">
                <a16:creationId xmlns:a16="http://schemas.microsoft.com/office/drawing/2014/main" id="{F408E7EB-15C7-436C-6592-37216A2C428D}"/>
              </a:ext>
            </a:extLst>
          </p:cNvPr>
          <p:cNvPicPr>
            <a:picLocks noChangeAspect="1"/>
          </p:cNvPicPr>
          <p:nvPr/>
        </p:nvPicPr>
        <p:blipFill>
          <a:blip r:embed="rId2"/>
          <a:stretch>
            <a:fillRect/>
          </a:stretch>
        </p:blipFill>
        <p:spPr>
          <a:xfrm>
            <a:off x="3673898" y="3036791"/>
            <a:ext cx="3671180" cy="2062296"/>
          </a:xfrm>
          <a:prstGeom prst="rect">
            <a:avLst/>
          </a:prstGeom>
        </p:spPr>
      </p:pic>
    </p:spTree>
    <p:extLst>
      <p:ext uri="{BB962C8B-B14F-4D97-AF65-F5344CB8AC3E}">
        <p14:creationId xmlns:p14="http://schemas.microsoft.com/office/powerpoint/2010/main" val="3307272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US001 : </a:t>
            </a:r>
            <a:r>
              <a:rPr lang="pt-PT" sz="4800" dirty="0" err="1"/>
              <a:t>System</a:t>
            </a:r>
            <a:r>
              <a:rPr lang="pt-PT" sz="4800" dirty="0"/>
              <a:t>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85649D03-1B1A-D10A-7B06-C5DAC66422B0}"/>
              </a:ext>
            </a:extLst>
          </p:cNvPr>
          <p:cNvPicPr>
            <a:picLocks noChangeAspect="1"/>
          </p:cNvPicPr>
          <p:nvPr/>
        </p:nvPicPr>
        <p:blipFill>
          <a:blip r:embed="rId2"/>
          <a:stretch>
            <a:fillRect/>
          </a:stretch>
        </p:blipFill>
        <p:spPr>
          <a:xfrm>
            <a:off x="3819632" y="2853567"/>
            <a:ext cx="4194926" cy="2245519"/>
          </a:xfrm>
          <a:prstGeom prst="rect">
            <a:avLst/>
          </a:prstGeom>
        </p:spPr>
      </p:pic>
    </p:spTree>
    <p:extLst>
      <p:ext uri="{BB962C8B-B14F-4D97-AF65-F5344CB8AC3E}">
        <p14:creationId xmlns:p14="http://schemas.microsoft.com/office/powerpoint/2010/main" val="3116988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US001 :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2" name="Imagem 1">
            <a:extLst>
              <a:ext uri="{FF2B5EF4-FFF2-40B4-BE49-F238E27FC236}">
                <a16:creationId xmlns:a16="http://schemas.microsoft.com/office/drawing/2014/main" id="{F10AACEB-4FEF-B8B3-7C94-C4B274B2322A}"/>
              </a:ext>
            </a:extLst>
          </p:cNvPr>
          <p:cNvPicPr>
            <a:picLocks noChangeAspect="1"/>
          </p:cNvPicPr>
          <p:nvPr/>
        </p:nvPicPr>
        <p:blipFill>
          <a:blip r:embed="rId2"/>
          <a:stretch>
            <a:fillRect/>
          </a:stretch>
        </p:blipFill>
        <p:spPr>
          <a:xfrm>
            <a:off x="1188001" y="2407656"/>
            <a:ext cx="10058400" cy="3559960"/>
          </a:xfrm>
          <a:prstGeom prst="rect">
            <a:avLst/>
          </a:prstGeom>
        </p:spPr>
      </p:pic>
    </p:spTree>
    <p:extLst>
      <p:ext uri="{BB962C8B-B14F-4D97-AF65-F5344CB8AC3E}">
        <p14:creationId xmlns:p14="http://schemas.microsoft.com/office/powerpoint/2010/main" val="3426508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US001 : </a:t>
            </a:r>
            <a:r>
              <a:rPr lang="pt-PT" sz="4800" dirty="0" err="1"/>
              <a:t>Class</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2" name="Imagem 1">
            <a:extLst>
              <a:ext uri="{FF2B5EF4-FFF2-40B4-BE49-F238E27FC236}">
                <a16:creationId xmlns:a16="http://schemas.microsoft.com/office/drawing/2014/main" id="{18323D5F-126E-1BB3-214D-C5F96FD19420}"/>
              </a:ext>
            </a:extLst>
          </p:cNvPr>
          <p:cNvPicPr>
            <a:picLocks noChangeAspect="1"/>
          </p:cNvPicPr>
          <p:nvPr/>
        </p:nvPicPr>
        <p:blipFill>
          <a:blip r:embed="rId2"/>
          <a:stretch>
            <a:fillRect/>
          </a:stretch>
        </p:blipFill>
        <p:spPr>
          <a:xfrm>
            <a:off x="7844511" y="358565"/>
            <a:ext cx="3310450" cy="6140870"/>
          </a:xfrm>
          <a:prstGeom prst="rect">
            <a:avLst/>
          </a:prstGeom>
        </p:spPr>
      </p:pic>
    </p:spTree>
    <p:extLst>
      <p:ext uri="{BB962C8B-B14F-4D97-AF65-F5344CB8AC3E}">
        <p14:creationId xmlns:p14="http://schemas.microsoft.com/office/powerpoint/2010/main" val="1046178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E699D-9FC2-483D-9B52-64E766D1C93C}"/>
              </a:ext>
            </a:extLst>
          </p:cNvPr>
          <p:cNvSpPr>
            <a:spLocks noGrp="1"/>
          </p:cNvSpPr>
          <p:nvPr>
            <p:ph type="title"/>
          </p:nvPr>
        </p:nvSpPr>
        <p:spPr>
          <a:xfrm>
            <a:off x="8218426" y="516836"/>
            <a:ext cx="3496496" cy="1960234"/>
          </a:xfrm>
        </p:spPr>
        <p:txBody>
          <a:bodyPr vert="horz" lIns="91440" tIns="45720" rIns="91440" bIns="45720" rtlCol="0" anchor="b">
            <a:normAutofit/>
          </a:bodyPr>
          <a:lstStyle/>
          <a:p>
            <a:r>
              <a:rPr lang="en-US" sz="4400" dirty="0">
                <a:solidFill>
                  <a:srgbClr val="323F4C"/>
                </a:solidFill>
              </a:rPr>
              <a:t>Contents</a:t>
            </a:r>
          </a:p>
        </p:txBody>
      </p:sp>
      <p:pic>
        <p:nvPicPr>
          <p:cNvPr id="11" name="Picture Placeholder 10" descr="Debate de ideias da equipa empresarial">
            <a:extLst>
              <a:ext uri="{FF2B5EF4-FFF2-40B4-BE49-F238E27FC236}">
                <a16:creationId xmlns:a16="http://schemas.microsoft.com/office/drawing/2014/main" id="{85CCA26B-B0A3-42E8-B737-81A01EB80949}"/>
              </a:ext>
            </a:extLst>
          </p:cNvPr>
          <p:cNvPicPr>
            <a:picLocks noGrp="1" noChangeAspect="1"/>
          </p:cNvPicPr>
          <p:nvPr>
            <p:ph type="pic" sz="quarter" idx="14"/>
          </p:nvPr>
        </p:nvPicPr>
        <p:blipFill rotWithShape="1">
          <a:blip r:embed="rId2"/>
          <a:srcRect l="27203" r="6002" b="1"/>
          <a:stretch/>
        </p:blipFill>
        <p:spPr>
          <a:xfrm>
            <a:off x="-6218" y="10"/>
            <a:ext cx="2516336" cy="2514590"/>
          </a:xfrm>
          <a:prstGeom prst="rect">
            <a:avLst/>
          </a:prstGeom>
        </p:spPr>
      </p:pic>
      <p:pic>
        <p:nvPicPr>
          <p:cNvPr id="9" name="Picture Placeholder 8" descr="Pessoas numa reunião casual">
            <a:extLst>
              <a:ext uri="{FF2B5EF4-FFF2-40B4-BE49-F238E27FC236}">
                <a16:creationId xmlns:a16="http://schemas.microsoft.com/office/drawing/2014/main" id="{E1E7078F-FB9C-41E6-961A-AA789AD0D6FE}"/>
              </a:ext>
            </a:extLst>
          </p:cNvPr>
          <p:cNvPicPr>
            <a:picLocks noGrp="1" noChangeAspect="1"/>
          </p:cNvPicPr>
          <p:nvPr>
            <p:ph type="pic" sz="quarter" idx="13"/>
          </p:nvPr>
        </p:nvPicPr>
        <p:blipFill rotWithShape="1">
          <a:blip r:embed="rId3"/>
          <a:srcRect l="11890" r="21314" b="1"/>
          <a:stretch/>
        </p:blipFill>
        <p:spPr>
          <a:xfrm>
            <a:off x="2588493" y="10"/>
            <a:ext cx="2516337" cy="2514591"/>
          </a:xfrm>
          <a:prstGeom prst="rect">
            <a:avLst/>
          </a:prstGeom>
        </p:spPr>
      </p:pic>
      <p:pic>
        <p:nvPicPr>
          <p:cNvPr id="13" name="Picture Placeholder 12" descr="People sitting at a table with their laptops">
            <a:extLst>
              <a:ext uri="{FF2B5EF4-FFF2-40B4-BE49-F238E27FC236}">
                <a16:creationId xmlns:a16="http://schemas.microsoft.com/office/drawing/2014/main" id="{F8945C07-4A93-4269-9888-725F3819E3E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l="13822" r="13068" b="-3"/>
          <a:stretch/>
        </p:blipFill>
        <p:spPr>
          <a:xfrm>
            <a:off x="5183208" y="10"/>
            <a:ext cx="2509717" cy="2514590"/>
          </a:xfrm>
          <a:prstGeom prst="rect">
            <a:avLst/>
          </a:prstGeom>
        </p:spPr>
      </p:pic>
      <p:cxnSp>
        <p:nvCxnSpPr>
          <p:cNvPr id="40" name="Straight Connector 39">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38782" y="2633962"/>
            <a:ext cx="330379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3CA132-7D5D-4211-B55D-004BEBAF221D}"/>
              </a:ext>
            </a:extLst>
          </p:cNvPr>
          <p:cNvSpPr>
            <a:spLocks noGrp="1"/>
          </p:cNvSpPr>
          <p:nvPr>
            <p:ph type="body" sz="quarter" idx="17"/>
          </p:nvPr>
        </p:nvSpPr>
        <p:spPr>
          <a:xfrm>
            <a:off x="8218426" y="2790855"/>
            <a:ext cx="3481204" cy="3311766"/>
          </a:xfrm>
        </p:spPr>
        <p:txBody>
          <a:bodyPr vert="horz" lIns="0" tIns="45720" rIns="0" bIns="45720" rtlCol="0">
            <a:normAutofit/>
          </a:bodyPr>
          <a:lstStyle/>
          <a:p>
            <a:r>
              <a:rPr lang="en-US" sz="1600" dirty="0">
                <a:solidFill>
                  <a:schemeClr val="tx1">
                    <a:lumMod val="75000"/>
                    <a:lumOff val="25000"/>
                  </a:schemeClr>
                </a:solidFill>
              </a:rPr>
              <a:t>Introduction</a:t>
            </a:r>
          </a:p>
          <a:p>
            <a:pPr lvl="1">
              <a:buFont typeface="Arial" panose="020B0604020202020204" pitchFamily="34" charset="0"/>
              <a:buChar char="•"/>
            </a:pPr>
            <a:r>
              <a:rPr lang="en-US" sz="1400" dirty="0">
                <a:solidFill>
                  <a:schemeClr val="tx1">
                    <a:lumMod val="75000"/>
                    <a:lumOff val="25000"/>
                  </a:schemeClr>
                </a:solidFill>
              </a:rPr>
              <a:t>Domain Model Diagram</a:t>
            </a:r>
          </a:p>
          <a:p>
            <a:pPr lvl="1">
              <a:buFont typeface="Arial" panose="020B0604020202020204" pitchFamily="34" charset="0"/>
              <a:buChar char="•"/>
            </a:pPr>
            <a:r>
              <a:rPr lang="en-US" sz="1400" dirty="0">
                <a:solidFill>
                  <a:schemeClr val="tx1">
                    <a:lumMod val="75000"/>
                    <a:lumOff val="25000"/>
                  </a:schemeClr>
                </a:solidFill>
              </a:rPr>
              <a:t>Conceptual Classes Cat List</a:t>
            </a:r>
          </a:p>
          <a:p>
            <a:pPr lvl="1">
              <a:buFont typeface="Arial" panose="020B0604020202020204" pitchFamily="34" charset="0"/>
              <a:buChar char="•"/>
            </a:pPr>
            <a:r>
              <a:rPr lang="en-US" sz="1400" dirty="0">
                <a:solidFill>
                  <a:schemeClr val="tx1">
                    <a:lumMod val="75000"/>
                    <a:lumOff val="25000"/>
                  </a:schemeClr>
                </a:solidFill>
              </a:rPr>
              <a:t>Glossary</a:t>
            </a:r>
            <a:endParaRPr lang="en-US" sz="1600" dirty="0">
              <a:solidFill>
                <a:schemeClr val="tx1">
                  <a:lumMod val="75000"/>
                  <a:lumOff val="25000"/>
                </a:schemeClr>
              </a:solidFill>
            </a:endParaRPr>
          </a:p>
          <a:p>
            <a:pPr lvl="1">
              <a:buFont typeface="Arial" panose="020B0604020202020204" pitchFamily="34" charset="0"/>
              <a:buChar char="•"/>
            </a:pPr>
            <a:r>
              <a:rPr lang="en-US" sz="1400" dirty="0">
                <a:solidFill>
                  <a:schemeClr val="tx1">
                    <a:lumMod val="75000"/>
                    <a:lumOff val="25000"/>
                  </a:schemeClr>
                </a:solidFill>
              </a:rPr>
              <a:t>Use Case Diagram</a:t>
            </a:r>
          </a:p>
          <a:p>
            <a:r>
              <a:rPr lang="en-US" sz="1600" dirty="0">
                <a:solidFill>
                  <a:schemeClr val="tx1">
                    <a:lumMod val="75000"/>
                    <a:lumOff val="25000"/>
                  </a:schemeClr>
                </a:solidFill>
              </a:rPr>
              <a:t>US001 – US006</a:t>
            </a:r>
          </a:p>
          <a:p>
            <a:r>
              <a:rPr lang="en-US" sz="1600" dirty="0">
                <a:solidFill>
                  <a:schemeClr val="tx1">
                    <a:lumMod val="75000"/>
                    <a:lumOff val="25000"/>
                  </a:schemeClr>
                </a:solidFill>
              </a:rPr>
              <a:t>Class Diagram</a:t>
            </a:r>
          </a:p>
          <a:p>
            <a:endParaRPr lang="en-US" sz="1600" dirty="0">
              <a:solidFill>
                <a:schemeClr val="tx1">
                  <a:lumMod val="75000"/>
                  <a:lumOff val="25000"/>
                </a:schemeClr>
              </a:solidFill>
            </a:endParaRPr>
          </a:p>
        </p:txBody>
      </p:sp>
      <p:sp>
        <p:nvSpPr>
          <p:cNvPr id="17" name="Footer Placeholder 16">
            <a:extLst>
              <a:ext uri="{FF2B5EF4-FFF2-40B4-BE49-F238E27FC236}">
                <a16:creationId xmlns:a16="http://schemas.microsoft.com/office/drawing/2014/main" id="{9011F41C-F343-402F-840A-70C98C309B5D}"/>
              </a:ext>
            </a:extLst>
          </p:cNvPr>
          <p:cNvSpPr>
            <a:spLocks noGrp="1"/>
          </p:cNvSpPr>
          <p:nvPr>
            <p:ph type="ftr" sz="quarter" idx="11"/>
          </p:nvPr>
        </p:nvSpPr>
        <p:spPr>
          <a:xfrm>
            <a:off x="1097279" y="6446838"/>
            <a:ext cx="6818262" cy="365125"/>
          </a:xfrm>
        </p:spPr>
        <p:txBody>
          <a:bodyPr vert="horz" lIns="91440" tIns="45720" rIns="91440" bIns="45720" rtlCol="0" anchor="ctr">
            <a:normAutofit/>
          </a:bodyPr>
          <a:lstStyle/>
          <a:p>
            <a:pPr>
              <a:spcAft>
                <a:spcPts val="600"/>
              </a:spcAft>
            </a:pPr>
            <a:r>
              <a:rPr lang="en-US" kern="1200" cap="all" baseline="0">
                <a:solidFill>
                  <a:srgbClr val="FFFFFF"/>
                </a:solidFill>
                <a:latin typeface="+mn-lt"/>
                <a:ea typeface="+mn-ea"/>
                <a:cs typeface="+mn-cs"/>
              </a:rPr>
              <a:t>Sample Footer Text</a:t>
            </a:r>
          </a:p>
        </p:txBody>
      </p:sp>
      <p:pic>
        <p:nvPicPr>
          <p:cNvPr id="15" name="Picture Placeholder 14" descr="Close up desk, with glasses, a mug and laptop">
            <a:extLst>
              <a:ext uri="{FF2B5EF4-FFF2-40B4-BE49-F238E27FC236}">
                <a16:creationId xmlns:a16="http://schemas.microsoft.com/office/drawing/2014/main" id="{825DBACB-DCFD-479A-AD19-03C804BC179B}"/>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11012" r="-2" b="13208"/>
          <a:stretch/>
        </p:blipFill>
        <p:spPr>
          <a:xfrm>
            <a:off x="-2" y="2587813"/>
            <a:ext cx="7692927" cy="4270187"/>
          </a:xfrm>
          <a:prstGeom prst="rect">
            <a:avLst/>
          </a:prstGeom>
        </p:spPr>
      </p:pic>
      <p:sp>
        <p:nvSpPr>
          <p:cNvPr id="18" name="Slide Number Placeholder 17">
            <a:extLst>
              <a:ext uri="{FF2B5EF4-FFF2-40B4-BE49-F238E27FC236}">
                <a16:creationId xmlns:a16="http://schemas.microsoft.com/office/drawing/2014/main" id="{D2077A5E-18AF-4957-9966-6DBE3C4A5A49}"/>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a:solidFill>
                  <a:schemeClr val="tx1">
                    <a:lumMod val="85000"/>
                    <a:lumOff val="15000"/>
                  </a:schemeClr>
                </a:solidFill>
              </a:rPr>
              <a:pPr>
                <a:spcAft>
                  <a:spcPts val="600"/>
                </a:spcAft>
              </a:pPr>
              <a:t>2</a:t>
            </a:fld>
            <a:endParaRPr lang="en-US">
              <a:solidFill>
                <a:schemeClr val="tx1">
                  <a:lumMod val="85000"/>
                  <a:lumOff val="15000"/>
                </a:schemeClr>
              </a:solidFill>
            </a:endParaRPr>
          </a:p>
        </p:txBody>
      </p:sp>
    </p:spTree>
    <p:extLst>
      <p:ext uri="{BB962C8B-B14F-4D97-AF65-F5344CB8AC3E}">
        <p14:creationId xmlns:p14="http://schemas.microsoft.com/office/powerpoint/2010/main" val="223339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4400" dirty="0">
                <a:solidFill>
                  <a:schemeClr val="tx1">
                    <a:lumMod val="85000"/>
                    <a:lumOff val="15000"/>
                  </a:schemeClr>
                </a:solidFill>
              </a:rPr>
              <a:t>User Story 2</a:t>
            </a:r>
            <a:r>
              <a:rPr lang="en-US" sz="80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r>
              <a:rPr lang="en-US" sz="2400" spc="200" dirty="0">
                <a:solidFill>
                  <a:schemeClr val="tx1">
                    <a:lumMod val="85000"/>
                    <a:lumOff val="15000"/>
                  </a:schemeClr>
                </a:solidFill>
              </a:rPr>
              <a:t>As Administrator, </a:t>
            </a:r>
          </a:p>
          <a:p>
            <a:pPr marL="0" indent="0">
              <a:buNone/>
            </a:pPr>
            <a:r>
              <a:rPr lang="en-US" sz="2400" spc="200" dirty="0">
                <a:solidFill>
                  <a:schemeClr val="tx1">
                    <a:lumMod val="85000"/>
                    <a:lumOff val="15000"/>
                  </a:schemeClr>
                </a:solidFill>
              </a:rPr>
              <a:t>I want to register a user</a:t>
            </a:r>
          </a:p>
        </p:txBody>
      </p:sp>
      <p:pic>
        <p:nvPicPr>
          <p:cNvPr id="12" name="Picture Placeholder 11" descr="Grande plano do teclado">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a:blip r:embed="rId2"/>
          <a:srcRect l="24654" r="24654"/>
          <a:stretch/>
        </p:blipFill>
        <p:spPr>
          <a:xfrm>
            <a:off x="-1" y="1"/>
            <a:ext cx="4635315" cy="6857999"/>
          </a:xfrm>
          <a:prstGeom prst="rect">
            <a:avLst/>
          </a:prstGeom>
        </p:spPr>
      </p:pic>
      <p:cxnSp>
        <p:nvCxnSpPr>
          <p:cNvPr id="55" name="Straight Connector 5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66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US002 : Use Case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6" name="Imagem 5">
            <a:extLst>
              <a:ext uri="{FF2B5EF4-FFF2-40B4-BE49-F238E27FC236}">
                <a16:creationId xmlns:a16="http://schemas.microsoft.com/office/drawing/2014/main" id="{E932FEF3-881D-5E62-0E33-FE2010384ADE}"/>
              </a:ext>
            </a:extLst>
          </p:cNvPr>
          <p:cNvPicPr>
            <a:picLocks noChangeAspect="1"/>
          </p:cNvPicPr>
          <p:nvPr/>
        </p:nvPicPr>
        <p:blipFill>
          <a:blip r:embed="rId2"/>
          <a:stretch>
            <a:fillRect/>
          </a:stretch>
        </p:blipFill>
        <p:spPr>
          <a:xfrm>
            <a:off x="3180728" y="3250716"/>
            <a:ext cx="5665089" cy="1580059"/>
          </a:xfrm>
          <a:prstGeom prst="rect">
            <a:avLst/>
          </a:prstGeom>
        </p:spPr>
      </p:pic>
    </p:spTree>
    <p:extLst>
      <p:ext uri="{BB962C8B-B14F-4D97-AF65-F5344CB8AC3E}">
        <p14:creationId xmlns:p14="http://schemas.microsoft.com/office/powerpoint/2010/main" val="832847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US002 : </a:t>
            </a:r>
            <a:r>
              <a:rPr lang="pt-PT" sz="4800" dirty="0" err="1"/>
              <a:t>Requirements</a:t>
            </a:r>
            <a:r>
              <a:rPr lang="pt-PT" sz="4800" dirty="0"/>
              <a:t> </a:t>
            </a:r>
            <a:r>
              <a:rPr lang="pt-PT" sz="4800" dirty="0" err="1"/>
              <a:t>Engineering</a:t>
            </a:r>
            <a:endParaRPr lang="en-US" dirty="0"/>
          </a:p>
        </p:txBody>
      </p:sp>
      <p:sp>
        <p:nvSpPr>
          <p:cNvPr id="6" name="Content Placeholder 5">
            <a:extLst>
              <a:ext uri="{FF2B5EF4-FFF2-40B4-BE49-F238E27FC236}">
                <a16:creationId xmlns:a16="http://schemas.microsoft.com/office/drawing/2014/main" id="{76FC67F0-B539-4C92-A484-3CAD2062084D}"/>
              </a:ext>
            </a:extLst>
          </p:cNvPr>
          <p:cNvSpPr>
            <a:spLocks noGrp="1"/>
          </p:cNvSpPr>
          <p:nvPr>
            <p:ph sz="half" idx="2"/>
          </p:nvPr>
        </p:nvSpPr>
        <p:spPr>
          <a:xfrm>
            <a:off x="1188719" y="2017644"/>
            <a:ext cx="10410245" cy="4204252"/>
          </a:xfrm>
        </p:spPr>
        <p:txBody>
          <a:bodyPr>
            <a:noAutofit/>
          </a:bodyPr>
          <a:lstStyle/>
          <a:p>
            <a:pPr marL="160020" indent="0" algn="l">
              <a:spcBef>
                <a:spcPts val="0"/>
              </a:spcBef>
              <a:spcAft>
                <a:spcPts val="0"/>
              </a:spcAft>
              <a:buNone/>
            </a:pPr>
            <a:r>
              <a:rPr lang="en-US" sz="1400" b="1" i="0" cap="all" dirty="0">
                <a:solidFill>
                  <a:schemeClr val="tx1"/>
                </a:solidFill>
                <a:effectLst/>
              </a:rPr>
              <a:t>1.1 – User Story Description</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b="0" i="0" dirty="0">
                <a:solidFill>
                  <a:schemeClr val="tx1"/>
                </a:solidFill>
                <a:effectLst/>
              </a:rPr>
              <a:t>As </a:t>
            </a:r>
            <a:r>
              <a:rPr lang="en-US" sz="1200" dirty="0">
                <a:solidFill>
                  <a:schemeClr val="tx1"/>
                </a:solidFill>
              </a:rPr>
              <a:t>Administrator, I want to </a:t>
            </a:r>
            <a:r>
              <a:rPr lang="en-US" sz="1200" dirty="0" err="1">
                <a:solidFill>
                  <a:schemeClr val="tx1"/>
                </a:solidFill>
              </a:rPr>
              <a:t>to</a:t>
            </a:r>
            <a:r>
              <a:rPr lang="en-US" sz="1200" dirty="0">
                <a:solidFill>
                  <a:schemeClr val="tx1"/>
                </a:solidFill>
              </a:rPr>
              <a:t> register a user.</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400" b="1" i="0" cap="all" dirty="0">
                <a:solidFill>
                  <a:schemeClr val="tx1"/>
                </a:solidFill>
                <a:effectLst/>
              </a:rPr>
              <a:t>1.2 – Customer Specifications and Clarifications</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u="sng" dirty="0">
                <a:solidFill>
                  <a:schemeClr val="tx1"/>
                </a:solidFill>
              </a:rPr>
              <a:t>From the specifications document:</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dirty="0">
                <a:solidFill>
                  <a:schemeClr val="tx1"/>
                </a:solidFill>
              </a:rPr>
              <a:t>The system should make it possible for the Administrator to register users through a form accessible via a link in the login</a:t>
            </a:r>
          </a:p>
          <a:p>
            <a:pPr marL="160020" indent="0">
              <a:spcBef>
                <a:spcPts val="0"/>
              </a:spcBef>
              <a:spcAft>
                <a:spcPts val="0"/>
              </a:spcAft>
              <a:buNone/>
            </a:pPr>
            <a:r>
              <a:rPr lang="en-US" sz="1200" dirty="0">
                <a:solidFill>
                  <a:schemeClr val="tx1"/>
                </a:solidFill>
              </a:rPr>
              <a:t>zone. Each user's registration must request at least the following information: “Name”, “E-mail”, “Phone number”, “Photo</a:t>
            </a:r>
          </a:p>
          <a:p>
            <a:pPr marL="160020" indent="0">
              <a:spcBef>
                <a:spcPts val="0"/>
              </a:spcBef>
              <a:spcAft>
                <a:spcPts val="0"/>
              </a:spcAft>
              <a:buNone/>
            </a:pPr>
            <a:r>
              <a:rPr lang="en-US" sz="1200" dirty="0">
                <a:solidFill>
                  <a:schemeClr val="tx1"/>
                </a:solidFill>
              </a:rPr>
              <a:t>(optional)”. The user is automatically associated with the “User” profile.</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u="sng" dirty="0">
                <a:solidFill>
                  <a:schemeClr val="tx1"/>
                </a:solidFill>
              </a:rPr>
              <a:t>From the client clarifications:</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dirty="0">
                <a:solidFill>
                  <a:schemeClr val="tx1"/>
                </a:solidFill>
              </a:rPr>
              <a:t>Question: Are there restrictions to consider a username valid (e.g., minimum number of characters)? Must the user provide their First and Last name in separate fields?</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dirty="0">
                <a:solidFill>
                  <a:schemeClr val="tx1"/>
                </a:solidFill>
              </a:rPr>
              <a:t>Question: From which countries do you accept registrations? (which phone number formats are valid?)</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dirty="0">
                <a:solidFill>
                  <a:schemeClr val="tx1"/>
                </a:solidFill>
              </a:rPr>
              <a:t>Question: Should there exist a default photo for users that do not want to upload a photo on their profile?</a:t>
            </a:r>
          </a:p>
          <a:p>
            <a:pPr marL="160020" indent="0" algn="l">
              <a:spcBef>
                <a:spcPts val="0"/>
              </a:spcBef>
              <a:spcAft>
                <a:spcPts val="0"/>
              </a:spcAft>
              <a:buNone/>
            </a:pPr>
            <a:endParaRPr lang="en-US" sz="1200" b="0" i="0" dirty="0">
              <a:solidFill>
                <a:schemeClr val="tx1"/>
              </a:solidFill>
              <a:effectLst/>
            </a:endParaRPr>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7994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US002 : </a:t>
            </a:r>
            <a:r>
              <a:rPr lang="pt-PT" sz="4800" dirty="0" err="1"/>
              <a:t>Domain</a:t>
            </a:r>
            <a:r>
              <a:rPr lang="pt-PT" sz="4800" dirty="0"/>
              <a:t> </a:t>
            </a:r>
            <a:r>
              <a:rPr lang="pt-PT" sz="4800" dirty="0" err="1"/>
              <a:t>Model</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199CE917-286B-2552-39BD-34AEF485993A}"/>
              </a:ext>
            </a:extLst>
          </p:cNvPr>
          <p:cNvPicPr>
            <a:picLocks noChangeAspect="1"/>
          </p:cNvPicPr>
          <p:nvPr/>
        </p:nvPicPr>
        <p:blipFill>
          <a:blip r:embed="rId2"/>
          <a:stretch>
            <a:fillRect/>
          </a:stretch>
        </p:blipFill>
        <p:spPr>
          <a:xfrm>
            <a:off x="2531158" y="2940503"/>
            <a:ext cx="7129684" cy="2132482"/>
          </a:xfrm>
          <a:prstGeom prst="rect">
            <a:avLst/>
          </a:prstGeom>
        </p:spPr>
      </p:pic>
    </p:spTree>
    <p:extLst>
      <p:ext uri="{BB962C8B-B14F-4D97-AF65-F5344CB8AC3E}">
        <p14:creationId xmlns:p14="http://schemas.microsoft.com/office/powerpoint/2010/main" val="751478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US002 : </a:t>
            </a:r>
            <a:r>
              <a:rPr lang="pt-PT" sz="4800" dirty="0" err="1"/>
              <a:t>System</a:t>
            </a:r>
            <a:r>
              <a:rPr lang="pt-PT" sz="4800" dirty="0"/>
              <a:t>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2" name="Imagem 1">
            <a:extLst>
              <a:ext uri="{FF2B5EF4-FFF2-40B4-BE49-F238E27FC236}">
                <a16:creationId xmlns:a16="http://schemas.microsoft.com/office/drawing/2014/main" id="{116A0E73-55CF-C77C-01D5-1ADA021F967C}"/>
              </a:ext>
            </a:extLst>
          </p:cNvPr>
          <p:cNvPicPr>
            <a:picLocks noChangeAspect="1"/>
          </p:cNvPicPr>
          <p:nvPr/>
        </p:nvPicPr>
        <p:blipFill>
          <a:blip r:embed="rId2"/>
          <a:stretch>
            <a:fillRect/>
          </a:stretch>
        </p:blipFill>
        <p:spPr>
          <a:xfrm>
            <a:off x="3208563" y="2834091"/>
            <a:ext cx="5315261" cy="2178778"/>
          </a:xfrm>
          <a:prstGeom prst="rect">
            <a:avLst/>
          </a:prstGeom>
        </p:spPr>
      </p:pic>
    </p:spTree>
    <p:extLst>
      <p:ext uri="{BB962C8B-B14F-4D97-AF65-F5344CB8AC3E}">
        <p14:creationId xmlns:p14="http://schemas.microsoft.com/office/powerpoint/2010/main" val="355191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US002 :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5" name="Imagem 4">
            <a:extLst>
              <a:ext uri="{FF2B5EF4-FFF2-40B4-BE49-F238E27FC236}">
                <a16:creationId xmlns:a16="http://schemas.microsoft.com/office/drawing/2014/main" id="{E1BF2118-27E9-4E9C-067A-D2BAF23DF634}"/>
              </a:ext>
            </a:extLst>
          </p:cNvPr>
          <p:cNvPicPr>
            <a:picLocks noChangeAspect="1"/>
          </p:cNvPicPr>
          <p:nvPr/>
        </p:nvPicPr>
        <p:blipFill>
          <a:blip r:embed="rId2"/>
          <a:stretch>
            <a:fillRect/>
          </a:stretch>
        </p:blipFill>
        <p:spPr>
          <a:xfrm>
            <a:off x="109349" y="2706026"/>
            <a:ext cx="12042851" cy="3112933"/>
          </a:xfrm>
          <a:prstGeom prst="rect">
            <a:avLst/>
          </a:prstGeom>
        </p:spPr>
      </p:pic>
    </p:spTree>
    <p:extLst>
      <p:ext uri="{BB962C8B-B14F-4D97-AF65-F5344CB8AC3E}">
        <p14:creationId xmlns:p14="http://schemas.microsoft.com/office/powerpoint/2010/main" val="450145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US002 : </a:t>
            </a:r>
            <a:r>
              <a:rPr lang="pt-PT" sz="4800" dirty="0" err="1"/>
              <a:t>Class</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a:cxnSpLocks/>
          </p:cNvCxnSpPr>
          <p:nvPr/>
        </p:nvCxnSpPr>
        <p:spPr>
          <a:xfrm>
            <a:off x="1188000" y="1908000"/>
            <a:ext cx="6763304" cy="0"/>
          </a:xfrm>
          <a:prstGeom prst="line">
            <a:avLst/>
          </a:prstGeom>
        </p:spPr>
        <p:style>
          <a:lnRef idx="1">
            <a:schemeClr val="dk1"/>
          </a:lnRef>
          <a:fillRef idx="0">
            <a:schemeClr val="dk1"/>
          </a:fillRef>
          <a:effectRef idx="0">
            <a:schemeClr val="dk1"/>
          </a:effectRef>
          <a:fontRef idx="minor">
            <a:schemeClr val="tx1"/>
          </a:fontRef>
        </p:style>
      </p:cxnSp>
      <p:pic>
        <p:nvPicPr>
          <p:cNvPr id="8" name="Imagem 7">
            <a:extLst>
              <a:ext uri="{FF2B5EF4-FFF2-40B4-BE49-F238E27FC236}">
                <a16:creationId xmlns:a16="http://schemas.microsoft.com/office/drawing/2014/main" id="{ED016CDF-9199-DB67-3029-AA73C8A481D3}"/>
              </a:ext>
            </a:extLst>
          </p:cNvPr>
          <p:cNvPicPr>
            <a:picLocks noChangeAspect="1"/>
          </p:cNvPicPr>
          <p:nvPr/>
        </p:nvPicPr>
        <p:blipFill>
          <a:blip r:embed="rId2"/>
          <a:stretch>
            <a:fillRect/>
          </a:stretch>
        </p:blipFill>
        <p:spPr>
          <a:xfrm>
            <a:off x="7732643" y="111321"/>
            <a:ext cx="3674996" cy="6689033"/>
          </a:xfrm>
          <a:prstGeom prst="rect">
            <a:avLst/>
          </a:prstGeom>
        </p:spPr>
      </p:pic>
    </p:spTree>
    <p:extLst>
      <p:ext uri="{BB962C8B-B14F-4D97-AF65-F5344CB8AC3E}">
        <p14:creationId xmlns:p14="http://schemas.microsoft.com/office/powerpoint/2010/main" val="892411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4400" dirty="0">
                <a:solidFill>
                  <a:schemeClr val="tx1">
                    <a:lumMod val="85000"/>
                    <a:lumOff val="15000"/>
                  </a:schemeClr>
                </a:solidFill>
              </a:rPr>
              <a:t>User Story 3</a:t>
            </a:r>
            <a:r>
              <a:rPr lang="en-US" sz="80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r>
              <a:rPr lang="en-US" sz="2400" spc="200" dirty="0">
                <a:solidFill>
                  <a:schemeClr val="tx1">
                    <a:lumMod val="85000"/>
                    <a:lumOff val="15000"/>
                  </a:schemeClr>
                </a:solidFill>
              </a:rPr>
              <a:t>As Administrator, I want to </a:t>
            </a:r>
          </a:p>
          <a:p>
            <a:pPr marL="0" indent="0">
              <a:buNone/>
            </a:pPr>
            <a:r>
              <a:rPr lang="en-US" sz="2400" spc="200" dirty="0">
                <a:solidFill>
                  <a:schemeClr val="tx1">
                    <a:lumMod val="85000"/>
                    <a:lumOff val="15000"/>
                  </a:schemeClr>
                </a:solidFill>
              </a:rPr>
              <a:t>change the profile of a user account</a:t>
            </a:r>
          </a:p>
        </p:txBody>
      </p:sp>
      <p:pic>
        <p:nvPicPr>
          <p:cNvPr id="12" name="Picture Placeholder 11" descr="Grande plano do teclado">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a:blip r:embed="rId2"/>
          <a:srcRect l="24654" r="24654"/>
          <a:stretch/>
        </p:blipFill>
        <p:spPr>
          <a:xfrm>
            <a:off x="-1" y="1"/>
            <a:ext cx="4635315" cy="6857999"/>
          </a:xfrm>
          <a:prstGeom prst="rect">
            <a:avLst/>
          </a:prstGeom>
        </p:spPr>
      </p:pic>
      <p:cxnSp>
        <p:nvCxnSpPr>
          <p:cNvPr id="55" name="Straight Connector 5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988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US003 : Use Case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603249CA-BA64-B8DF-4FE2-8CB8E7E4FF70}"/>
              </a:ext>
            </a:extLst>
          </p:cNvPr>
          <p:cNvPicPr>
            <a:picLocks noChangeAspect="1"/>
          </p:cNvPicPr>
          <p:nvPr/>
        </p:nvPicPr>
        <p:blipFill>
          <a:blip r:embed="rId2"/>
          <a:stretch>
            <a:fillRect/>
          </a:stretch>
        </p:blipFill>
        <p:spPr>
          <a:xfrm>
            <a:off x="3369809" y="3429000"/>
            <a:ext cx="5020275" cy="1445748"/>
          </a:xfrm>
          <a:prstGeom prst="rect">
            <a:avLst/>
          </a:prstGeom>
        </p:spPr>
      </p:pic>
    </p:spTree>
    <p:extLst>
      <p:ext uri="{BB962C8B-B14F-4D97-AF65-F5344CB8AC3E}">
        <p14:creationId xmlns:p14="http://schemas.microsoft.com/office/powerpoint/2010/main" val="1671174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US003 : </a:t>
            </a:r>
            <a:r>
              <a:rPr lang="pt-PT" sz="4800" dirty="0" err="1"/>
              <a:t>Requirements</a:t>
            </a:r>
            <a:r>
              <a:rPr lang="pt-PT" sz="4800" dirty="0"/>
              <a:t> </a:t>
            </a:r>
            <a:r>
              <a:rPr lang="pt-PT" sz="4800" dirty="0" err="1"/>
              <a:t>Engineering</a:t>
            </a:r>
            <a:endParaRPr lang="en-US" dirty="0"/>
          </a:p>
        </p:txBody>
      </p:sp>
      <p:sp>
        <p:nvSpPr>
          <p:cNvPr id="6" name="Content Placeholder 5">
            <a:extLst>
              <a:ext uri="{FF2B5EF4-FFF2-40B4-BE49-F238E27FC236}">
                <a16:creationId xmlns:a16="http://schemas.microsoft.com/office/drawing/2014/main" id="{76FC67F0-B539-4C92-A484-3CAD2062084D}"/>
              </a:ext>
            </a:extLst>
          </p:cNvPr>
          <p:cNvSpPr>
            <a:spLocks noGrp="1"/>
          </p:cNvSpPr>
          <p:nvPr>
            <p:ph sz="half" idx="2"/>
          </p:nvPr>
        </p:nvSpPr>
        <p:spPr>
          <a:xfrm>
            <a:off x="1188719" y="2017644"/>
            <a:ext cx="10410245" cy="4204252"/>
          </a:xfrm>
        </p:spPr>
        <p:txBody>
          <a:bodyPr>
            <a:noAutofit/>
          </a:bodyPr>
          <a:lstStyle/>
          <a:p>
            <a:pPr marL="160020" indent="0" algn="l">
              <a:spcBef>
                <a:spcPts val="0"/>
              </a:spcBef>
              <a:spcAft>
                <a:spcPts val="0"/>
              </a:spcAft>
              <a:buNone/>
            </a:pPr>
            <a:r>
              <a:rPr lang="en-US" sz="1400" b="1" i="0" cap="all" dirty="0">
                <a:solidFill>
                  <a:schemeClr val="tx1"/>
                </a:solidFill>
                <a:effectLst/>
              </a:rPr>
              <a:t>1.1 – User Story Description</a:t>
            </a:r>
          </a:p>
          <a:p>
            <a:pPr marL="160020" indent="0" algn="l">
              <a:spcBef>
                <a:spcPts val="0"/>
              </a:spcBef>
              <a:spcAft>
                <a:spcPts val="0"/>
              </a:spcAft>
              <a:buNone/>
            </a:pPr>
            <a:endParaRPr lang="en-US" sz="1200" b="0" i="0" dirty="0">
              <a:solidFill>
                <a:schemeClr val="tx1"/>
              </a:solidFill>
              <a:effectLst/>
            </a:endParaRPr>
          </a:p>
          <a:p>
            <a:pPr marL="160020" indent="0">
              <a:spcBef>
                <a:spcPts val="0"/>
              </a:spcBef>
              <a:spcAft>
                <a:spcPts val="0"/>
              </a:spcAft>
              <a:buNone/>
            </a:pPr>
            <a:r>
              <a:rPr lang="en-US" sz="1200" b="0" i="0" dirty="0">
                <a:solidFill>
                  <a:schemeClr val="tx1"/>
                </a:solidFill>
                <a:effectLst/>
              </a:rPr>
              <a:t>A</a:t>
            </a:r>
            <a:r>
              <a:rPr lang="en-US" sz="1200" dirty="0">
                <a:solidFill>
                  <a:schemeClr val="tx1"/>
                </a:solidFill>
              </a:rPr>
              <a:t>s Administrator, I want to change the profile of a user account.</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400" b="1" i="0" cap="all" dirty="0">
                <a:solidFill>
                  <a:schemeClr val="tx1"/>
                </a:solidFill>
                <a:effectLst/>
              </a:rPr>
              <a:t>1.2 – Customer Specifications and Clarifications</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u="sng" dirty="0">
                <a:solidFill>
                  <a:schemeClr val="tx1"/>
                </a:solidFill>
              </a:rPr>
              <a:t>From the specifications document:</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dirty="0">
                <a:solidFill>
                  <a:schemeClr val="tx1"/>
                </a:solidFill>
              </a:rPr>
              <a:t>"The system should have an administration area, which allows the Administrator to […] Associate user accounts with existing profiles[…]".</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u="sng" dirty="0">
                <a:solidFill>
                  <a:schemeClr val="tx1"/>
                </a:solidFill>
              </a:rPr>
              <a:t>From the client clarifications:</a:t>
            </a:r>
          </a:p>
          <a:p>
            <a:pPr marL="160020" indent="0">
              <a:spcBef>
                <a:spcPts val="0"/>
              </a:spcBef>
              <a:spcAft>
                <a:spcPts val="0"/>
              </a:spcAft>
              <a:buNone/>
            </a:pPr>
            <a:endParaRPr lang="en-US" sz="1200" dirty="0">
              <a:solidFill>
                <a:schemeClr val="tx1"/>
              </a:solidFill>
            </a:endParaRPr>
          </a:p>
          <a:p>
            <a:pPr marL="160020" indent="0" algn="l">
              <a:buNone/>
            </a:pPr>
            <a:r>
              <a:rPr lang="en-US" sz="1200" dirty="0">
                <a:solidFill>
                  <a:schemeClr val="tx1"/>
                </a:solidFill>
              </a:rPr>
              <a:t>Question: Is it possible to associate the “Administrator profile” to any other user account?</a:t>
            </a:r>
          </a:p>
          <a:p>
            <a:pPr marL="160020" indent="0" algn="l">
              <a:buNone/>
            </a:pPr>
            <a:r>
              <a:rPr lang="en-US" sz="1200" dirty="0">
                <a:solidFill>
                  <a:schemeClr val="tx1"/>
                </a:solidFill>
              </a:rPr>
              <a:t>Answer: Yes, see US001.</a:t>
            </a:r>
          </a:p>
          <a:p>
            <a:pPr marL="160020" indent="0" algn="l">
              <a:buNone/>
            </a:pPr>
            <a:r>
              <a:rPr lang="en-US" sz="1200" dirty="0">
                <a:solidFill>
                  <a:schemeClr val="tx1"/>
                </a:solidFill>
              </a:rPr>
              <a:t>Question: Should it be possible to perform any further alterations to the user account besides switching the profile?</a:t>
            </a:r>
          </a:p>
          <a:p>
            <a:pPr marL="160020" indent="0" algn="l">
              <a:spcBef>
                <a:spcPts val="0"/>
              </a:spcBef>
              <a:spcAft>
                <a:spcPts val="0"/>
              </a:spcAft>
              <a:buNone/>
            </a:pPr>
            <a:endParaRPr lang="en-US" sz="1200" b="0" i="0" dirty="0">
              <a:solidFill>
                <a:schemeClr val="tx1"/>
              </a:solidFill>
              <a:effectLst/>
            </a:endParaRPr>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885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4400" dirty="0">
                <a:solidFill>
                  <a:schemeClr val="tx1">
                    <a:lumMod val="85000"/>
                    <a:lumOff val="15000"/>
                  </a:schemeClr>
                </a:solidFill>
              </a:rPr>
              <a:t>Domain Model Diagram</a:t>
            </a:r>
            <a:r>
              <a:rPr lang="en-US" sz="80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r>
              <a:rPr lang="en-US" sz="2400" cap="all" spc="200" dirty="0">
                <a:solidFill>
                  <a:schemeClr val="tx1">
                    <a:lumMod val="85000"/>
                    <a:lumOff val="15000"/>
                  </a:schemeClr>
                </a:solidFill>
              </a:rPr>
              <a:t>Introduction</a:t>
            </a:r>
          </a:p>
        </p:txBody>
      </p:sp>
      <p:pic>
        <p:nvPicPr>
          <p:cNvPr id="12" name="Picture Placeholder 11" descr="Grande plano do teclado">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a:blip r:embed="rId2"/>
          <a:srcRect l="24654" r="24654"/>
          <a:stretch/>
        </p:blipFill>
        <p:spPr>
          <a:xfrm>
            <a:off x="-1" y="1"/>
            <a:ext cx="4635315" cy="6857999"/>
          </a:xfrm>
          <a:prstGeom prst="rect">
            <a:avLst/>
          </a:prstGeom>
        </p:spPr>
      </p:pic>
      <p:cxnSp>
        <p:nvCxnSpPr>
          <p:cNvPr id="55" name="Straight Connector 5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520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3571214-2AE5-06F4-FFE9-DB689A95F8B4}"/>
              </a:ext>
            </a:extLst>
          </p:cNvPr>
          <p:cNvPicPr>
            <a:picLocks noChangeAspect="1"/>
          </p:cNvPicPr>
          <p:nvPr/>
        </p:nvPicPr>
        <p:blipFill>
          <a:blip r:embed="rId2"/>
          <a:stretch>
            <a:fillRect/>
          </a:stretch>
        </p:blipFill>
        <p:spPr>
          <a:xfrm>
            <a:off x="2531158" y="3082260"/>
            <a:ext cx="7053713" cy="1838173"/>
          </a:xfrm>
          <a:prstGeom prst="rect">
            <a:avLst/>
          </a:prstGeom>
        </p:spPr>
      </p:pic>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US003 : </a:t>
            </a:r>
            <a:r>
              <a:rPr lang="pt-PT" sz="4800" dirty="0" err="1"/>
              <a:t>Domain</a:t>
            </a:r>
            <a:r>
              <a:rPr lang="pt-PT" sz="4800" dirty="0"/>
              <a:t> </a:t>
            </a:r>
            <a:r>
              <a:rPr lang="pt-PT" sz="4800" dirty="0" err="1"/>
              <a:t>Model</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8382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US003 : </a:t>
            </a:r>
            <a:r>
              <a:rPr lang="pt-PT" sz="4800" dirty="0" err="1"/>
              <a:t>System</a:t>
            </a:r>
            <a:r>
              <a:rPr lang="pt-PT" sz="4800" dirty="0"/>
              <a:t>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AC6F53F7-88C3-BC75-3DD8-ED7EC4208FB0}"/>
              </a:ext>
            </a:extLst>
          </p:cNvPr>
          <p:cNvPicPr>
            <a:picLocks noChangeAspect="1"/>
          </p:cNvPicPr>
          <p:nvPr/>
        </p:nvPicPr>
        <p:blipFill>
          <a:blip r:embed="rId2"/>
          <a:stretch>
            <a:fillRect/>
          </a:stretch>
        </p:blipFill>
        <p:spPr>
          <a:xfrm>
            <a:off x="3930236" y="2783208"/>
            <a:ext cx="3871913" cy="2280544"/>
          </a:xfrm>
          <a:prstGeom prst="rect">
            <a:avLst/>
          </a:prstGeom>
        </p:spPr>
      </p:pic>
    </p:spTree>
    <p:extLst>
      <p:ext uri="{BB962C8B-B14F-4D97-AF65-F5344CB8AC3E}">
        <p14:creationId xmlns:p14="http://schemas.microsoft.com/office/powerpoint/2010/main" val="3806336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US003 :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2" name="Imagem 1">
            <a:extLst>
              <a:ext uri="{FF2B5EF4-FFF2-40B4-BE49-F238E27FC236}">
                <a16:creationId xmlns:a16="http://schemas.microsoft.com/office/drawing/2014/main" id="{8F36748A-4583-0E2F-D6C6-EA1B69B0C0BE}"/>
              </a:ext>
            </a:extLst>
          </p:cNvPr>
          <p:cNvPicPr>
            <a:picLocks noChangeAspect="1"/>
          </p:cNvPicPr>
          <p:nvPr/>
        </p:nvPicPr>
        <p:blipFill>
          <a:blip r:embed="rId2"/>
          <a:stretch>
            <a:fillRect/>
          </a:stretch>
        </p:blipFill>
        <p:spPr>
          <a:xfrm>
            <a:off x="151157" y="2395375"/>
            <a:ext cx="11889685" cy="3742537"/>
          </a:xfrm>
          <a:prstGeom prst="rect">
            <a:avLst/>
          </a:prstGeom>
        </p:spPr>
      </p:pic>
    </p:spTree>
    <p:extLst>
      <p:ext uri="{BB962C8B-B14F-4D97-AF65-F5344CB8AC3E}">
        <p14:creationId xmlns:p14="http://schemas.microsoft.com/office/powerpoint/2010/main" val="311111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US003 : </a:t>
            </a:r>
            <a:r>
              <a:rPr lang="pt-PT" sz="4800" dirty="0" err="1"/>
              <a:t>Class</a:t>
            </a:r>
            <a:r>
              <a:rPr lang="pt-PT" sz="4800" dirty="0"/>
              <a:t> </a:t>
            </a:r>
            <a:r>
              <a:rPr lang="pt-PT" sz="4800" dirty="0" err="1"/>
              <a:t>Diagram</a:t>
            </a:r>
            <a:endParaRPr lang="en-US" dirty="0"/>
          </a:p>
        </p:txBody>
      </p:sp>
      <p:pic>
        <p:nvPicPr>
          <p:cNvPr id="2" name="Imagem 1">
            <a:extLst>
              <a:ext uri="{FF2B5EF4-FFF2-40B4-BE49-F238E27FC236}">
                <a16:creationId xmlns:a16="http://schemas.microsoft.com/office/drawing/2014/main" id="{0A12845A-1055-EB9F-9080-7B75DC7D86FF}"/>
              </a:ext>
            </a:extLst>
          </p:cNvPr>
          <p:cNvPicPr>
            <a:picLocks noChangeAspect="1"/>
          </p:cNvPicPr>
          <p:nvPr/>
        </p:nvPicPr>
        <p:blipFill>
          <a:blip r:embed="rId2"/>
          <a:stretch>
            <a:fillRect/>
          </a:stretch>
        </p:blipFill>
        <p:spPr>
          <a:xfrm>
            <a:off x="7007621" y="452230"/>
            <a:ext cx="4087099" cy="5953539"/>
          </a:xfrm>
          <a:prstGeom prst="rect">
            <a:avLst/>
          </a:prstGeom>
        </p:spPr>
      </p:pic>
      <p:cxnSp>
        <p:nvCxnSpPr>
          <p:cNvPr id="16" name="Conexão reta 15">
            <a:extLst>
              <a:ext uri="{FF2B5EF4-FFF2-40B4-BE49-F238E27FC236}">
                <a16:creationId xmlns:a16="http://schemas.microsoft.com/office/drawing/2014/main" id="{2D5E3D83-33AF-DC64-5BCA-53F62F5E48CC}"/>
              </a:ext>
            </a:extLst>
          </p:cNvPr>
          <p:cNvCxnSpPr>
            <a:cxnSpLocks/>
          </p:cNvCxnSpPr>
          <p:nvPr/>
        </p:nvCxnSpPr>
        <p:spPr>
          <a:xfrm>
            <a:off x="1188000" y="1908000"/>
            <a:ext cx="68030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2073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4400" dirty="0">
                <a:solidFill>
                  <a:schemeClr val="tx1">
                    <a:lumMod val="85000"/>
                    <a:lumOff val="15000"/>
                  </a:schemeClr>
                </a:solidFill>
              </a:rPr>
              <a:t>User Story 4</a:t>
            </a:r>
            <a:r>
              <a:rPr lang="en-US" sz="80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r>
              <a:rPr lang="en-US" sz="2400" spc="200" dirty="0">
                <a:solidFill>
                  <a:schemeClr val="tx1">
                    <a:lumMod val="85000"/>
                    <a:lumOff val="15000"/>
                  </a:schemeClr>
                </a:solidFill>
              </a:rPr>
              <a:t>As Administrator, I want to get a list of</a:t>
            </a:r>
          </a:p>
          <a:p>
            <a:pPr marL="0" indent="0">
              <a:buNone/>
            </a:pPr>
            <a:r>
              <a:rPr lang="en-US" sz="2400" spc="200" dirty="0">
                <a:solidFill>
                  <a:schemeClr val="tx1">
                    <a:lumMod val="85000"/>
                    <a:lumOff val="15000"/>
                  </a:schemeClr>
                </a:solidFill>
              </a:rPr>
              <a:t>all user accounts and their status</a:t>
            </a:r>
          </a:p>
        </p:txBody>
      </p:sp>
      <p:pic>
        <p:nvPicPr>
          <p:cNvPr id="12" name="Picture Placeholder 11" descr="Grande plano do teclado">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a:blip r:embed="rId2"/>
          <a:srcRect l="24654" r="24654"/>
          <a:stretch/>
        </p:blipFill>
        <p:spPr>
          <a:xfrm>
            <a:off x="-1" y="1"/>
            <a:ext cx="4635315" cy="6857999"/>
          </a:xfrm>
          <a:prstGeom prst="rect">
            <a:avLst/>
          </a:prstGeom>
        </p:spPr>
      </p:pic>
      <p:cxnSp>
        <p:nvCxnSpPr>
          <p:cNvPr id="55" name="Straight Connector 5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715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US004 : Use Case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2" name="Imagem 1">
            <a:extLst>
              <a:ext uri="{FF2B5EF4-FFF2-40B4-BE49-F238E27FC236}">
                <a16:creationId xmlns:a16="http://schemas.microsoft.com/office/drawing/2014/main" id="{1820E3C9-302B-D913-E3C7-E9757DEED214}"/>
              </a:ext>
            </a:extLst>
          </p:cNvPr>
          <p:cNvPicPr>
            <a:picLocks noChangeAspect="1"/>
          </p:cNvPicPr>
          <p:nvPr/>
        </p:nvPicPr>
        <p:blipFill>
          <a:blip r:embed="rId2"/>
          <a:stretch>
            <a:fillRect/>
          </a:stretch>
        </p:blipFill>
        <p:spPr>
          <a:xfrm>
            <a:off x="3379304" y="3141242"/>
            <a:ext cx="5487104" cy="1555302"/>
          </a:xfrm>
          <a:prstGeom prst="rect">
            <a:avLst/>
          </a:prstGeom>
        </p:spPr>
      </p:pic>
    </p:spTree>
    <p:extLst>
      <p:ext uri="{BB962C8B-B14F-4D97-AF65-F5344CB8AC3E}">
        <p14:creationId xmlns:p14="http://schemas.microsoft.com/office/powerpoint/2010/main" val="1703089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US004 : </a:t>
            </a:r>
            <a:r>
              <a:rPr lang="pt-PT" sz="4800" dirty="0" err="1"/>
              <a:t>Requirements</a:t>
            </a:r>
            <a:r>
              <a:rPr lang="pt-PT" sz="4800" dirty="0"/>
              <a:t> </a:t>
            </a:r>
            <a:r>
              <a:rPr lang="pt-PT" sz="4800" dirty="0" err="1"/>
              <a:t>Engineering</a:t>
            </a:r>
            <a:endParaRPr lang="en-US" dirty="0"/>
          </a:p>
        </p:txBody>
      </p:sp>
      <p:sp>
        <p:nvSpPr>
          <p:cNvPr id="6" name="Content Placeholder 5">
            <a:extLst>
              <a:ext uri="{FF2B5EF4-FFF2-40B4-BE49-F238E27FC236}">
                <a16:creationId xmlns:a16="http://schemas.microsoft.com/office/drawing/2014/main" id="{76FC67F0-B539-4C92-A484-3CAD2062084D}"/>
              </a:ext>
            </a:extLst>
          </p:cNvPr>
          <p:cNvSpPr>
            <a:spLocks noGrp="1"/>
          </p:cNvSpPr>
          <p:nvPr>
            <p:ph sz="half" idx="2"/>
          </p:nvPr>
        </p:nvSpPr>
        <p:spPr>
          <a:xfrm>
            <a:off x="1188719" y="2017644"/>
            <a:ext cx="10410245" cy="4204252"/>
          </a:xfrm>
        </p:spPr>
        <p:txBody>
          <a:bodyPr>
            <a:noAutofit/>
          </a:bodyPr>
          <a:lstStyle/>
          <a:p>
            <a:pPr marL="160020" indent="0" algn="l">
              <a:spcBef>
                <a:spcPts val="0"/>
              </a:spcBef>
              <a:spcAft>
                <a:spcPts val="0"/>
              </a:spcAft>
              <a:buNone/>
            </a:pPr>
            <a:r>
              <a:rPr lang="en-US" sz="1400" b="1" i="0" cap="all" dirty="0">
                <a:solidFill>
                  <a:schemeClr val="tx1"/>
                </a:solidFill>
                <a:effectLst/>
              </a:rPr>
              <a:t>1.1 – User Story Description</a:t>
            </a:r>
          </a:p>
          <a:p>
            <a:pPr marL="160020" indent="0" algn="l">
              <a:spcBef>
                <a:spcPts val="0"/>
              </a:spcBef>
              <a:spcAft>
                <a:spcPts val="0"/>
              </a:spcAft>
              <a:buNone/>
            </a:pPr>
            <a:endParaRPr lang="en-US" sz="1200" b="0" i="0" dirty="0">
              <a:solidFill>
                <a:schemeClr val="tx1"/>
              </a:solidFill>
              <a:effectLst/>
            </a:endParaRPr>
          </a:p>
          <a:p>
            <a:pPr marL="160020" indent="0">
              <a:spcBef>
                <a:spcPts val="0"/>
              </a:spcBef>
              <a:spcAft>
                <a:spcPts val="0"/>
              </a:spcAft>
              <a:buNone/>
            </a:pPr>
            <a:r>
              <a:rPr lang="en-US" sz="1200" dirty="0">
                <a:solidFill>
                  <a:schemeClr val="tx1"/>
                </a:solidFill>
              </a:rPr>
              <a:t>As Administrator, I want to get a list of all user accounts and their status.</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400" b="1" i="0" cap="all" dirty="0">
                <a:solidFill>
                  <a:schemeClr val="tx1"/>
                </a:solidFill>
                <a:effectLst/>
              </a:rPr>
              <a:t>1.2 – Customer Specifications and Clarifications</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u="sng" dirty="0">
                <a:solidFill>
                  <a:schemeClr val="tx1"/>
                </a:solidFill>
              </a:rPr>
              <a:t>From the specifications document:</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dirty="0">
                <a:solidFill>
                  <a:schemeClr val="tx1"/>
                </a:solidFill>
              </a:rPr>
              <a:t>"The system should have an administration area, which allows the Administrator to […] List all system users; Search for users with availability of at least the following fields: E-mail; Profile […].“</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u="sng" dirty="0">
                <a:solidFill>
                  <a:schemeClr val="tx1"/>
                </a:solidFill>
              </a:rPr>
              <a:t>From the client clarifications:</a:t>
            </a:r>
          </a:p>
          <a:p>
            <a:pPr marL="160020" indent="0">
              <a:spcBef>
                <a:spcPts val="0"/>
              </a:spcBef>
              <a:spcAft>
                <a:spcPts val="0"/>
              </a:spcAft>
              <a:buNone/>
            </a:pPr>
            <a:endParaRPr lang="en-US" sz="1200" dirty="0">
              <a:solidFill>
                <a:schemeClr val="tx1"/>
              </a:solidFill>
            </a:endParaRPr>
          </a:p>
          <a:p>
            <a:pPr marL="160020" indent="0">
              <a:buNone/>
            </a:pPr>
            <a:r>
              <a:rPr lang="en-US" sz="1200" dirty="0">
                <a:solidFill>
                  <a:schemeClr val="tx1"/>
                </a:solidFill>
              </a:rPr>
              <a:t>Question: What’s the meaning of “status”?</a:t>
            </a:r>
          </a:p>
          <a:p>
            <a:pPr marL="160020" indent="0">
              <a:buNone/>
            </a:pPr>
            <a:r>
              <a:rPr lang="en-US" sz="1200" dirty="0">
                <a:solidFill>
                  <a:schemeClr val="tx1"/>
                </a:solidFill>
              </a:rPr>
              <a:t>Answer: The user can have two status: Active or Inactive.</a:t>
            </a:r>
          </a:p>
          <a:p>
            <a:pPr marL="160020" indent="0" algn="l">
              <a:spcBef>
                <a:spcPts val="0"/>
              </a:spcBef>
              <a:spcAft>
                <a:spcPts val="0"/>
              </a:spcAft>
              <a:buNone/>
            </a:pPr>
            <a:endParaRPr lang="en-US" sz="1200" b="0" i="0" dirty="0">
              <a:solidFill>
                <a:schemeClr val="tx1"/>
              </a:solidFill>
              <a:effectLst/>
            </a:endParaRPr>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3576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US004 : </a:t>
            </a:r>
            <a:r>
              <a:rPr lang="pt-PT" sz="4800" dirty="0" err="1"/>
              <a:t>Domain</a:t>
            </a:r>
            <a:r>
              <a:rPr lang="pt-PT" sz="4800" dirty="0"/>
              <a:t> </a:t>
            </a:r>
            <a:r>
              <a:rPr lang="pt-PT" sz="4800" dirty="0" err="1"/>
              <a:t>Model</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5D694A7E-A2D1-C5D1-93EE-CA268BAF573B}"/>
              </a:ext>
            </a:extLst>
          </p:cNvPr>
          <p:cNvPicPr>
            <a:picLocks noChangeAspect="1"/>
          </p:cNvPicPr>
          <p:nvPr/>
        </p:nvPicPr>
        <p:blipFill>
          <a:blip r:embed="rId2"/>
          <a:stretch>
            <a:fillRect/>
          </a:stretch>
        </p:blipFill>
        <p:spPr>
          <a:xfrm>
            <a:off x="2661262" y="3022145"/>
            <a:ext cx="6062278" cy="1927851"/>
          </a:xfrm>
          <a:prstGeom prst="rect">
            <a:avLst/>
          </a:prstGeom>
        </p:spPr>
      </p:pic>
    </p:spTree>
    <p:extLst>
      <p:ext uri="{BB962C8B-B14F-4D97-AF65-F5344CB8AC3E}">
        <p14:creationId xmlns:p14="http://schemas.microsoft.com/office/powerpoint/2010/main" val="2888831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US004 : </a:t>
            </a:r>
            <a:r>
              <a:rPr lang="pt-PT" sz="4800" dirty="0" err="1"/>
              <a:t>System</a:t>
            </a:r>
            <a:r>
              <a:rPr lang="pt-PT" sz="4800" dirty="0"/>
              <a:t>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2" name="Imagem 1">
            <a:extLst>
              <a:ext uri="{FF2B5EF4-FFF2-40B4-BE49-F238E27FC236}">
                <a16:creationId xmlns:a16="http://schemas.microsoft.com/office/drawing/2014/main" id="{23BD1859-AA73-A906-D67F-72E6BE9AA408}"/>
              </a:ext>
            </a:extLst>
          </p:cNvPr>
          <p:cNvPicPr>
            <a:picLocks noChangeAspect="1"/>
          </p:cNvPicPr>
          <p:nvPr/>
        </p:nvPicPr>
        <p:blipFill>
          <a:blip r:embed="rId2"/>
          <a:stretch>
            <a:fillRect/>
          </a:stretch>
        </p:blipFill>
        <p:spPr>
          <a:xfrm>
            <a:off x="2964997" y="2740438"/>
            <a:ext cx="5685818" cy="2164893"/>
          </a:xfrm>
          <a:prstGeom prst="rect">
            <a:avLst/>
          </a:prstGeom>
        </p:spPr>
      </p:pic>
    </p:spTree>
    <p:extLst>
      <p:ext uri="{BB962C8B-B14F-4D97-AF65-F5344CB8AC3E}">
        <p14:creationId xmlns:p14="http://schemas.microsoft.com/office/powerpoint/2010/main" val="3970194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US004 :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D1871431-0891-14FA-4CC7-C624D98BA0AE}"/>
              </a:ext>
            </a:extLst>
          </p:cNvPr>
          <p:cNvPicPr>
            <a:picLocks noChangeAspect="1"/>
          </p:cNvPicPr>
          <p:nvPr/>
        </p:nvPicPr>
        <p:blipFill>
          <a:blip r:embed="rId2"/>
          <a:stretch>
            <a:fillRect/>
          </a:stretch>
        </p:blipFill>
        <p:spPr>
          <a:xfrm>
            <a:off x="569252" y="1959684"/>
            <a:ext cx="10654022" cy="4514096"/>
          </a:xfrm>
          <a:prstGeom prst="rect">
            <a:avLst/>
          </a:prstGeom>
        </p:spPr>
      </p:pic>
    </p:spTree>
    <p:extLst>
      <p:ext uri="{BB962C8B-B14F-4D97-AF65-F5344CB8AC3E}">
        <p14:creationId xmlns:p14="http://schemas.microsoft.com/office/powerpoint/2010/main" val="3044601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AAF67DEE-1A84-8854-DB92-3E61DBBE7A4C}"/>
              </a:ext>
            </a:extLst>
          </p:cNvPr>
          <p:cNvPicPr>
            <a:picLocks noChangeAspect="1"/>
          </p:cNvPicPr>
          <p:nvPr/>
        </p:nvPicPr>
        <p:blipFill>
          <a:blip r:embed="rId2"/>
          <a:stretch>
            <a:fillRect/>
          </a:stretch>
        </p:blipFill>
        <p:spPr>
          <a:xfrm>
            <a:off x="2040769" y="147404"/>
            <a:ext cx="8547782" cy="6563192"/>
          </a:xfrm>
          <a:prstGeom prst="rect">
            <a:avLst/>
          </a:prstGeom>
        </p:spPr>
      </p:pic>
    </p:spTree>
    <p:extLst>
      <p:ext uri="{BB962C8B-B14F-4D97-AF65-F5344CB8AC3E}">
        <p14:creationId xmlns:p14="http://schemas.microsoft.com/office/powerpoint/2010/main" val="3614151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US004 : </a:t>
            </a:r>
            <a:r>
              <a:rPr lang="pt-PT" sz="4800" dirty="0" err="1"/>
              <a:t>Class</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a:cxnSpLocks/>
          </p:cNvCxnSpPr>
          <p:nvPr/>
        </p:nvCxnSpPr>
        <p:spPr>
          <a:xfrm>
            <a:off x="1188000" y="1908000"/>
            <a:ext cx="68030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5B40E34B-2461-651E-F4AE-2BE6FBF6E9DD}"/>
              </a:ext>
            </a:extLst>
          </p:cNvPr>
          <p:cNvPicPr>
            <a:picLocks noChangeAspect="1"/>
          </p:cNvPicPr>
          <p:nvPr/>
        </p:nvPicPr>
        <p:blipFill>
          <a:blip r:embed="rId2"/>
          <a:stretch>
            <a:fillRect/>
          </a:stretch>
        </p:blipFill>
        <p:spPr>
          <a:xfrm>
            <a:off x="7712765" y="452230"/>
            <a:ext cx="3815711" cy="5957516"/>
          </a:xfrm>
          <a:prstGeom prst="rect">
            <a:avLst/>
          </a:prstGeom>
        </p:spPr>
      </p:pic>
    </p:spTree>
    <p:extLst>
      <p:ext uri="{BB962C8B-B14F-4D97-AF65-F5344CB8AC3E}">
        <p14:creationId xmlns:p14="http://schemas.microsoft.com/office/powerpoint/2010/main" val="3498138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4400" dirty="0">
                <a:solidFill>
                  <a:schemeClr val="tx1">
                    <a:lumMod val="85000"/>
                    <a:lumOff val="15000"/>
                  </a:schemeClr>
                </a:solidFill>
              </a:rPr>
              <a:t>User Story 5</a:t>
            </a:r>
            <a:r>
              <a:rPr lang="en-US" sz="80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r>
              <a:rPr lang="en-US" sz="2400" spc="200" dirty="0">
                <a:solidFill>
                  <a:schemeClr val="tx1">
                    <a:lumMod val="85000"/>
                    <a:lumOff val="15000"/>
                  </a:schemeClr>
                </a:solidFill>
              </a:rPr>
              <a:t>As Administrator, </a:t>
            </a:r>
          </a:p>
          <a:p>
            <a:pPr marL="0" indent="0">
              <a:buNone/>
            </a:pPr>
            <a:r>
              <a:rPr lang="en-US" sz="2400" spc="200" dirty="0">
                <a:solidFill>
                  <a:schemeClr val="tx1">
                    <a:lumMod val="85000"/>
                    <a:lumOff val="15000"/>
                  </a:schemeClr>
                </a:solidFill>
              </a:rPr>
              <a:t>I want to inactivate a user account</a:t>
            </a:r>
          </a:p>
        </p:txBody>
      </p:sp>
      <p:pic>
        <p:nvPicPr>
          <p:cNvPr id="12" name="Picture Placeholder 11" descr="Grande plano do teclado">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a:blip r:embed="rId2"/>
          <a:srcRect l="24654" r="24654"/>
          <a:stretch/>
        </p:blipFill>
        <p:spPr>
          <a:xfrm>
            <a:off x="-1" y="1"/>
            <a:ext cx="4635315" cy="6857999"/>
          </a:xfrm>
          <a:prstGeom prst="rect">
            <a:avLst/>
          </a:prstGeom>
        </p:spPr>
      </p:pic>
      <p:cxnSp>
        <p:nvCxnSpPr>
          <p:cNvPr id="55" name="Straight Connector 5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590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US005 : Use Case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2" name="Imagem 1">
            <a:extLst>
              <a:ext uri="{FF2B5EF4-FFF2-40B4-BE49-F238E27FC236}">
                <a16:creationId xmlns:a16="http://schemas.microsoft.com/office/drawing/2014/main" id="{B8806AC4-E003-302E-7E4F-85AE6B93344C}"/>
              </a:ext>
            </a:extLst>
          </p:cNvPr>
          <p:cNvPicPr>
            <a:picLocks noChangeAspect="1"/>
          </p:cNvPicPr>
          <p:nvPr/>
        </p:nvPicPr>
        <p:blipFill>
          <a:blip r:embed="rId2"/>
          <a:stretch>
            <a:fillRect/>
          </a:stretch>
        </p:blipFill>
        <p:spPr>
          <a:xfrm>
            <a:off x="3419061" y="3025547"/>
            <a:ext cx="5212015" cy="1536422"/>
          </a:xfrm>
          <a:prstGeom prst="rect">
            <a:avLst/>
          </a:prstGeom>
        </p:spPr>
      </p:pic>
    </p:spTree>
    <p:extLst>
      <p:ext uri="{BB962C8B-B14F-4D97-AF65-F5344CB8AC3E}">
        <p14:creationId xmlns:p14="http://schemas.microsoft.com/office/powerpoint/2010/main" val="1489549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US005 : </a:t>
            </a:r>
            <a:r>
              <a:rPr lang="pt-PT" sz="4800" dirty="0" err="1"/>
              <a:t>Requirements</a:t>
            </a:r>
            <a:r>
              <a:rPr lang="pt-PT" sz="4800" dirty="0"/>
              <a:t> </a:t>
            </a:r>
            <a:r>
              <a:rPr lang="pt-PT" sz="4800" dirty="0" err="1"/>
              <a:t>Engineering</a:t>
            </a:r>
            <a:endParaRPr lang="en-US" dirty="0"/>
          </a:p>
        </p:txBody>
      </p:sp>
      <p:sp>
        <p:nvSpPr>
          <p:cNvPr id="6" name="Content Placeholder 5">
            <a:extLst>
              <a:ext uri="{FF2B5EF4-FFF2-40B4-BE49-F238E27FC236}">
                <a16:creationId xmlns:a16="http://schemas.microsoft.com/office/drawing/2014/main" id="{76FC67F0-B539-4C92-A484-3CAD2062084D}"/>
              </a:ext>
            </a:extLst>
          </p:cNvPr>
          <p:cNvSpPr>
            <a:spLocks noGrp="1"/>
          </p:cNvSpPr>
          <p:nvPr>
            <p:ph sz="half" idx="2"/>
          </p:nvPr>
        </p:nvSpPr>
        <p:spPr>
          <a:xfrm>
            <a:off x="1188719" y="2017644"/>
            <a:ext cx="10410245" cy="4204252"/>
          </a:xfrm>
        </p:spPr>
        <p:txBody>
          <a:bodyPr>
            <a:noAutofit/>
          </a:bodyPr>
          <a:lstStyle/>
          <a:p>
            <a:pPr marL="160020" indent="0" algn="l">
              <a:spcBef>
                <a:spcPts val="0"/>
              </a:spcBef>
              <a:spcAft>
                <a:spcPts val="0"/>
              </a:spcAft>
              <a:buNone/>
            </a:pPr>
            <a:r>
              <a:rPr lang="en-US" sz="1400" b="1" i="0" cap="all" dirty="0">
                <a:solidFill>
                  <a:schemeClr val="tx1"/>
                </a:solidFill>
                <a:effectLst/>
              </a:rPr>
              <a:t>1.1 – User Story Description</a:t>
            </a:r>
          </a:p>
          <a:p>
            <a:pPr marL="160020" indent="0" algn="l">
              <a:spcBef>
                <a:spcPts val="0"/>
              </a:spcBef>
              <a:spcAft>
                <a:spcPts val="0"/>
              </a:spcAft>
              <a:buNone/>
            </a:pPr>
            <a:endParaRPr lang="en-US" sz="1200" b="0" i="0" dirty="0">
              <a:solidFill>
                <a:schemeClr val="tx1"/>
              </a:solidFill>
              <a:effectLst/>
            </a:endParaRPr>
          </a:p>
          <a:p>
            <a:pPr marL="160020" indent="0">
              <a:spcBef>
                <a:spcPts val="0"/>
              </a:spcBef>
              <a:spcAft>
                <a:spcPts val="0"/>
              </a:spcAft>
              <a:buNone/>
            </a:pPr>
            <a:r>
              <a:rPr lang="en-US" sz="1200" b="0" i="0" dirty="0">
                <a:solidFill>
                  <a:schemeClr val="tx1"/>
                </a:solidFill>
                <a:effectLst/>
              </a:rPr>
              <a:t>A</a:t>
            </a:r>
            <a:r>
              <a:rPr lang="en-US" sz="1200" dirty="0">
                <a:solidFill>
                  <a:schemeClr val="tx1"/>
                </a:solidFill>
              </a:rPr>
              <a:t>s Administrator, I want to inactivate a user account.</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400" b="1" i="0" cap="all" dirty="0">
                <a:solidFill>
                  <a:schemeClr val="tx1"/>
                </a:solidFill>
                <a:effectLst/>
              </a:rPr>
              <a:t>1.2 – Customer Specifications and Clarifications</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u="sng" dirty="0">
                <a:solidFill>
                  <a:schemeClr val="tx1"/>
                </a:solidFill>
              </a:rPr>
              <a:t>From the specifications document:</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dirty="0">
                <a:solidFill>
                  <a:schemeClr val="tx1"/>
                </a:solidFill>
              </a:rPr>
              <a:t>"The system should have an administration area, which allows the Administrator to […] Activate and disable user accounts […].“</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u="sng" dirty="0">
                <a:solidFill>
                  <a:schemeClr val="tx1"/>
                </a:solidFill>
              </a:rPr>
              <a:t>From the client clarifications:</a:t>
            </a:r>
          </a:p>
          <a:p>
            <a:pPr marL="160020" indent="0">
              <a:spcBef>
                <a:spcPts val="0"/>
              </a:spcBef>
              <a:spcAft>
                <a:spcPts val="0"/>
              </a:spcAft>
              <a:buNone/>
            </a:pPr>
            <a:endParaRPr lang="en-US" sz="1200" dirty="0">
              <a:solidFill>
                <a:schemeClr val="tx1"/>
              </a:solidFill>
            </a:endParaRPr>
          </a:p>
          <a:p>
            <a:pPr marL="160020" indent="0" algn="l">
              <a:buNone/>
            </a:pPr>
            <a:r>
              <a:rPr lang="en-US" sz="1200" dirty="0">
                <a:solidFill>
                  <a:schemeClr val="tx1"/>
                </a:solidFill>
              </a:rPr>
              <a:t>Question: Which “privileges” are withdrawn from an inactive user account?</a:t>
            </a:r>
          </a:p>
          <a:p>
            <a:pPr marL="160020" indent="0" algn="l">
              <a:buNone/>
            </a:pPr>
            <a:r>
              <a:rPr lang="en-US" sz="1200" dirty="0">
                <a:solidFill>
                  <a:schemeClr val="tx1"/>
                </a:solidFill>
              </a:rPr>
              <a:t>Question: In case of more than one administrator, can an administrator inactivate another administrator?</a:t>
            </a:r>
          </a:p>
          <a:p>
            <a:pPr marL="160020" indent="0" algn="l">
              <a:buNone/>
            </a:pPr>
            <a:endParaRPr lang="en-US" sz="1200" dirty="0">
              <a:solidFill>
                <a:schemeClr val="tx1"/>
              </a:solidFill>
            </a:endParaRPr>
          </a:p>
          <a:p>
            <a:pPr marL="160020" indent="0" algn="l">
              <a:spcBef>
                <a:spcPts val="0"/>
              </a:spcBef>
              <a:spcAft>
                <a:spcPts val="0"/>
              </a:spcAft>
              <a:buNone/>
            </a:pPr>
            <a:endParaRPr lang="en-US" sz="1200" b="0" i="0" dirty="0">
              <a:solidFill>
                <a:schemeClr val="tx1"/>
              </a:solidFill>
              <a:effectLst/>
            </a:endParaRPr>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3970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US005 : </a:t>
            </a:r>
            <a:r>
              <a:rPr lang="pt-PT" sz="4800" dirty="0" err="1"/>
              <a:t>Domain</a:t>
            </a:r>
            <a:r>
              <a:rPr lang="pt-PT" sz="4800" dirty="0"/>
              <a:t> </a:t>
            </a:r>
            <a:r>
              <a:rPr lang="pt-PT" sz="4800" dirty="0" err="1"/>
              <a:t>Model</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42923480-D454-4089-F656-D80310FC7E2A}"/>
              </a:ext>
            </a:extLst>
          </p:cNvPr>
          <p:cNvPicPr>
            <a:picLocks noChangeAspect="1"/>
          </p:cNvPicPr>
          <p:nvPr/>
        </p:nvPicPr>
        <p:blipFill>
          <a:blip r:embed="rId2"/>
          <a:stretch>
            <a:fillRect/>
          </a:stretch>
        </p:blipFill>
        <p:spPr>
          <a:xfrm>
            <a:off x="2128158" y="2695575"/>
            <a:ext cx="6867510" cy="2007054"/>
          </a:xfrm>
          <a:prstGeom prst="rect">
            <a:avLst/>
          </a:prstGeom>
        </p:spPr>
      </p:pic>
    </p:spTree>
    <p:extLst>
      <p:ext uri="{BB962C8B-B14F-4D97-AF65-F5344CB8AC3E}">
        <p14:creationId xmlns:p14="http://schemas.microsoft.com/office/powerpoint/2010/main" val="1430945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US005 : </a:t>
            </a:r>
            <a:r>
              <a:rPr lang="pt-PT" sz="4800" dirty="0" err="1"/>
              <a:t>System</a:t>
            </a:r>
            <a:r>
              <a:rPr lang="pt-PT" sz="4800" dirty="0"/>
              <a:t>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2" name="Imagem 1">
            <a:extLst>
              <a:ext uri="{FF2B5EF4-FFF2-40B4-BE49-F238E27FC236}">
                <a16:creationId xmlns:a16="http://schemas.microsoft.com/office/drawing/2014/main" id="{F6877EB9-B6DF-002A-332C-1717BD995700}"/>
              </a:ext>
            </a:extLst>
          </p:cNvPr>
          <p:cNvPicPr>
            <a:picLocks noChangeAspect="1"/>
          </p:cNvPicPr>
          <p:nvPr/>
        </p:nvPicPr>
        <p:blipFill>
          <a:blip r:embed="rId2"/>
          <a:stretch>
            <a:fillRect/>
          </a:stretch>
        </p:blipFill>
        <p:spPr>
          <a:xfrm>
            <a:off x="3106510" y="2847974"/>
            <a:ext cx="5400675" cy="2022475"/>
          </a:xfrm>
          <a:prstGeom prst="rect">
            <a:avLst/>
          </a:prstGeom>
        </p:spPr>
      </p:pic>
    </p:spTree>
    <p:extLst>
      <p:ext uri="{BB962C8B-B14F-4D97-AF65-F5344CB8AC3E}">
        <p14:creationId xmlns:p14="http://schemas.microsoft.com/office/powerpoint/2010/main" val="3908672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US005 :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5DD3B249-D319-A237-16A0-090038341A8B}"/>
              </a:ext>
            </a:extLst>
          </p:cNvPr>
          <p:cNvPicPr>
            <a:picLocks noChangeAspect="1"/>
          </p:cNvPicPr>
          <p:nvPr/>
        </p:nvPicPr>
        <p:blipFill>
          <a:blip r:embed="rId2"/>
          <a:stretch>
            <a:fillRect/>
          </a:stretch>
        </p:blipFill>
        <p:spPr>
          <a:xfrm>
            <a:off x="288983" y="2378368"/>
            <a:ext cx="11614033" cy="3532575"/>
          </a:xfrm>
          <a:prstGeom prst="rect">
            <a:avLst/>
          </a:prstGeom>
        </p:spPr>
      </p:pic>
    </p:spTree>
    <p:extLst>
      <p:ext uri="{BB962C8B-B14F-4D97-AF65-F5344CB8AC3E}">
        <p14:creationId xmlns:p14="http://schemas.microsoft.com/office/powerpoint/2010/main" val="4067040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US005 : </a:t>
            </a:r>
            <a:r>
              <a:rPr lang="pt-PT" sz="4800" dirty="0" err="1"/>
              <a:t>Class</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a:cxnSpLocks/>
          </p:cNvCxnSpPr>
          <p:nvPr/>
        </p:nvCxnSpPr>
        <p:spPr>
          <a:xfrm>
            <a:off x="1188000" y="1908000"/>
            <a:ext cx="6584400"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D188CDF0-9FF8-DB8E-38B8-B96FD36A29F0}"/>
              </a:ext>
            </a:extLst>
          </p:cNvPr>
          <p:cNvPicPr>
            <a:picLocks noChangeAspect="1"/>
          </p:cNvPicPr>
          <p:nvPr/>
        </p:nvPicPr>
        <p:blipFill>
          <a:blip r:embed="rId2"/>
          <a:stretch>
            <a:fillRect/>
          </a:stretch>
        </p:blipFill>
        <p:spPr>
          <a:xfrm>
            <a:off x="8289235" y="286603"/>
            <a:ext cx="3230218" cy="6177065"/>
          </a:xfrm>
          <a:prstGeom prst="rect">
            <a:avLst/>
          </a:prstGeom>
        </p:spPr>
      </p:pic>
    </p:spTree>
    <p:extLst>
      <p:ext uri="{BB962C8B-B14F-4D97-AF65-F5344CB8AC3E}">
        <p14:creationId xmlns:p14="http://schemas.microsoft.com/office/powerpoint/2010/main" val="2550580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4400" dirty="0">
                <a:solidFill>
                  <a:schemeClr val="tx1">
                    <a:lumMod val="85000"/>
                    <a:lumOff val="15000"/>
                  </a:schemeClr>
                </a:solidFill>
              </a:rPr>
              <a:t>User Story 6</a:t>
            </a:r>
            <a:r>
              <a:rPr lang="en-US" sz="80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r>
              <a:rPr lang="en-US" sz="2400" spc="200" dirty="0">
                <a:solidFill>
                  <a:schemeClr val="tx1">
                    <a:lumMod val="85000"/>
                    <a:lumOff val="15000"/>
                  </a:schemeClr>
                </a:solidFill>
              </a:rPr>
              <a:t>As Administrator, </a:t>
            </a:r>
          </a:p>
          <a:p>
            <a:pPr marL="0" indent="0">
              <a:buNone/>
            </a:pPr>
            <a:r>
              <a:rPr lang="en-US" sz="2400" spc="200" dirty="0">
                <a:solidFill>
                  <a:schemeClr val="tx1">
                    <a:lumMod val="85000"/>
                    <a:lumOff val="15000"/>
                  </a:schemeClr>
                </a:solidFill>
              </a:rPr>
              <a:t>I want to activate a user account</a:t>
            </a:r>
          </a:p>
        </p:txBody>
      </p:sp>
      <p:pic>
        <p:nvPicPr>
          <p:cNvPr id="12" name="Picture Placeholder 11" descr="Grande plano do teclado">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a:blip r:embed="rId2"/>
          <a:srcRect l="24654" r="24654"/>
          <a:stretch/>
        </p:blipFill>
        <p:spPr>
          <a:xfrm>
            <a:off x="-1" y="1"/>
            <a:ext cx="4635315" cy="6857999"/>
          </a:xfrm>
          <a:prstGeom prst="rect">
            <a:avLst/>
          </a:prstGeom>
        </p:spPr>
      </p:pic>
      <p:cxnSp>
        <p:nvCxnSpPr>
          <p:cNvPr id="55" name="Straight Connector 5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385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US006 : Use Case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4E814259-CCB2-DB34-F25A-FC8EFF1CC055}"/>
              </a:ext>
            </a:extLst>
          </p:cNvPr>
          <p:cNvPicPr>
            <a:picLocks noChangeAspect="1"/>
          </p:cNvPicPr>
          <p:nvPr/>
        </p:nvPicPr>
        <p:blipFill>
          <a:blip r:embed="rId2"/>
          <a:stretch>
            <a:fillRect/>
          </a:stretch>
        </p:blipFill>
        <p:spPr>
          <a:xfrm>
            <a:off x="3101008" y="2949862"/>
            <a:ext cx="5359023" cy="1555453"/>
          </a:xfrm>
          <a:prstGeom prst="rect">
            <a:avLst/>
          </a:prstGeom>
        </p:spPr>
      </p:pic>
    </p:spTree>
    <p:extLst>
      <p:ext uri="{BB962C8B-B14F-4D97-AF65-F5344CB8AC3E}">
        <p14:creationId xmlns:p14="http://schemas.microsoft.com/office/powerpoint/2010/main" val="2498446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4400" dirty="0">
                <a:solidFill>
                  <a:schemeClr val="tx1">
                    <a:lumMod val="85000"/>
                    <a:lumOff val="15000"/>
                  </a:schemeClr>
                </a:solidFill>
              </a:rPr>
              <a:t>Conceptual Classes Category List</a:t>
            </a:r>
            <a:r>
              <a:rPr lang="en-US" sz="80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r>
              <a:rPr lang="en-US" sz="2400" cap="all" spc="200" dirty="0">
                <a:solidFill>
                  <a:schemeClr val="tx1">
                    <a:lumMod val="85000"/>
                    <a:lumOff val="15000"/>
                  </a:schemeClr>
                </a:solidFill>
              </a:rPr>
              <a:t>Introduction</a:t>
            </a:r>
          </a:p>
        </p:txBody>
      </p:sp>
      <p:pic>
        <p:nvPicPr>
          <p:cNvPr id="12" name="Picture Placeholder 11" descr="Grande plano do teclado">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a:blip r:embed="rId2"/>
          <a:srcRect l="24654" r="24654"/>
          <a:stretch/>
        </p:blipFill>
        <p:spPr>
          <a:xfrm>
            <a:off x="-1" y="1"/>
            <a:ext cx="4635315" cy="6857999"/>
          </a:xfrm>
          <a:prstGeom prst="rect">
            <a:avLst/>
          </a:prstGeom>
        </p:spPr>
      </p:pic>
      <p:cxnSp>
        <p:nvCxnSpPr>
          <p:cNvPr id="55" name="Straight Connector 5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81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US006 : </a:t>
            </a:r>
            <a:r>
              <a:rPr lang="pt-PT" sz="4800" dirty="0" err="1"/>
              <a:t>Requirements</a:t>
            </a:r>
            <a:r>
              <a:rPr lang="pt-PT" sz="4800" dirty="0"/>
              <a:t> </a:t>
            </a:r>
            <a:r>
              <a:rPr lang="pt-PT" sz="4800" dirty="0" err="1"/>
              <a:t>Engineering</a:t>
            </a:r>
            <a:endParaRPr lang="en-US" dirty="0"/>
          </a:p>
        </p:txBody>
      </p:sp>
      <p:sp>
        <p:nvSpPr>
          <p:cNvPr id="6" name="Content Placeholder 5">
            <a:extLst>
              <a:ext uri="{FF2B5EF4-FFF2-40B4-BE49-F238E27FC236}">
                <a16:creationId xmlns:a16="http://schemas.microsoft.com/office/drawing/2014/main" id="{76FC67F0-B539-4C92-A484-3CAD2062084D}"/>
              </a:ext>
            </a:extLst>
          </p:cNvPr>
          <p:cNvSpPr>
            <a:spLocks noGrp="1"/>
          </p:cNvSpPr>
          <p:nvPr>
            <p:ph sz="half" idx="2"/>
          </p:nvPr>
        </p:nvSpPr>
        <p:spPr>
          <a:xfrm>
            <a:off x="1188719" y="2017644"/>
            <a:ext cx="10410245" cy="4204252"/>
          </a:xfrm>
        </p:spPr>
        <p:txBody>
          <a:bodyPr>
            <a:noAutofit/>
          </a:bodyPr>
          <a:lstStyle/>
          <a:p>
            <a:pPr marL="160020" indent="0" algn="l">
              <a:spcBef>
                <a:spcPts val="0"/>
              </a:spcBef>
              <a:spcAft>
                <a:spcPts val="0"/>
              </a:spcAft>
              <a:buNone/>
            </a:pPr>
            <a:r>
              <a:rPr lang="en-US" sz="1400" b="1" i="0" cap="all" dirty="0">
                <a:solidFill>
                  <a:schemeClr val="tx1"/>
                </a:solidFill>
                <a:effectLst/>
              </a:rPr>
              <a:t>1.1 – User Story Description</a:t>
            </a:r>
          </a:p>
          <a:p>
            <a:pPr marL="160020" indent="0" algn="l">
              <a:spcBef>
                <a:spcPts val="0"/>
              </a:spcBef>
              <a:spcAft>
                <a:spcPts val="0"/>
              </a:spcAft>
              <a:buNone/>
            </a:pPr>
            <a:endParaRPr lang="en-US" sz="1200" b="0" i="0" dirty="0">
              <a:solidFill>
                <a:schemeClr val="tx1"/>
              </a:solidFill>
              <a:effectLst/>
            </a:endParaRPr>
          </a:p>
          <a:p>
            <a:pPr marL="160020" indent="0">
              <a:spcBef>
                <a:spcPts val="0"/>
              </a:spcBef>
              <a:spcAft>
                <a:spcPts val="0"/>
              </a:spcAft>
              <a:buNone/>
            </a:pPr>
            <a:r>
              <a:rPr lang="en-US" sz="1200" b="0" i="0" dirty="0">
                <a:solidFill>
                  <a:schemeClr val="tx1"/>
                </a:solidFill>
                <a:effectLst/>
              </a:rPr>
              <a:t>A</a:t>
            </a:r>
            <a:r>
              <a:rPr lang="en-US" sz="1200" dirty="0">
                <a:solidFill>
                  <a:schemeClr val="tx1"/>
                </a:solidFill>
              </a:rPr>
              <a:t>s Administrator, I want to activate a user account.</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400" b="1" i="0" cap="all" dirty="0">
                <a:solidFill>
                  <a:schemeClr val="tx1"/>
                </a:solidFill>
                <a:effectLst/>
              </a:rPr>
              <a:t>1.2 – Customer Specifications and Clarifications</a:t>
            </a:r>
          </a:p>
          <a:p>
            <a:pPr marL="160020" indent="0" algn="l">
              <a:spcBef>
                <a:spcPts val="0"/>
              </a:spcBef>
              <a:spcAft>
                <a:spcPts val="0"/>
              </a:spcAft>
              <a:buNone/>
            </a:pPr>
            <a:endParaRPr lang="en-US" sz="1200" b="0" i="0" dirty="0">
              <a:solidFill>
                <a:schemeClr val="tx1"/>
              </a:solidFill>
              <a:effectLst/>
            </a:endParaRPr>
          </a:p>
          <a:p>
            <a:pPr marL="160020" indent="0" algn="l">
              <a:spcBef>
                <a:spcPts val="0"/>
              </a:spcBef>
              <a:spcAft>
                <a:spcPts val="0"/>
              </a:spcAft>
              <a:buNone/>
            </a:pPr>
            <a:r>
              <a:rPr lang="en-US" sz="1200" u="sng" dirty="0">
                <a:solidFill>
                  <a:schemeClr val="tx1"/>
                </a:solidFill>
              </a:rPr>
              <a:t>From the specifications document:</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dirty="0">
                <a:solidFill>
                  <a:schemeClr val="tx1"/>
                </a:solidFill>
              </a:rPr>
              <a:t>"The system should have an administration area, which allows the Administrator to […] Activate and disable user accounts […].“</a:t>
            </a: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endParaRPr lang="en-US" sz="1200" dirty="0">
              <a:solidFill>
                <a:schemeClr val="tx1"/>
              </a:solidFill>
            </a:endParaRPr>
          </a:p>
          <a:p>
            <a:pPr marL="160020" indent="0">
              <a:spcBef>
                <a:spcPts val="0"/>
              </a:spcBef>
              <a:spcAft>
                <a:spcPts val="0"/>
              </a:spcAft>
              <a:buNone/>
            </a:pPr>
            <a:r>
              <a:rPr lang="en-US" sz="1200" u="sng" dirty="0">
                <a:solidFill>
                  <a:schemeClr val="tx1"/>
                </a:solidFill>
              </a:rPr>
              <a:t>From the client clarifications:</a:t>
            </a:r>
          </a:p>
          <a:p>
            <a:pPr marL="160020" indent="0">
              <a:spcBef>
                <a:spcPts val="0"/>
              </a:spcBef>
              <a:spcAft>
                <a:spcPts val="0"/>
              </a:spcAft>
              <a:buNone/>
            </a:pPr>
            <a:endParaRPr lang="en-US" sz="1200" dirty="0">
              <a:solidFill>
                <a:schemeClr val="tx1"/>
              </a:solidFill>
            </a:endParaRPr>
          </a:p>
          <a:p>
            <a:pPr marL="160020" indent="0" algn="l">
              <a:buNone/>
            </a:pPr>
            <a:endParaRPr lang="en-US" sz="1200" dirty="0">
              <a:solidFill>
                <a:schemeClr val="tx1"/>
              </a:solidFill>
            </a:endParaRPr>
          </a:p>
          <a:p>
            <a:pPr marL="160020" indent="0" algn="l">
              <a:spcBef>
                <a:spcPts val="0"/>
              </a:spcBef>
              <a:spcAft>
                <a:spcPts val="0"/>
              </a:spcAft>
              <a:buNone/>
            </a:pPr>
            <a:endParaRPr lang="en-US" sz="1200" b="0" i="0" dirty="0">
              <a:solidFill>
                <a:schemeClr val="tx1"/>
              </a:solidFill>
              <a:effectLst/>
            </a:endParaRPr>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960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US006 : </a:t>
            </a:r>
            <a:r>
              <a:rPr lang="pt-PT" sz="4800" dirty="0" err="1"/>
              <a:t>Domain</a:t>
            </a:r>
            <a:r>
              <a:rPr lang="pt-PT" sz="4800" dirty="0"/>
              <a:t> </a:t>
            </a:r>
            <a:r>
              <a:rPr lang="pt-PT" sz="4800" dirty="0" err="1"/>
              <a:t>Model</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2" name="Imagem 1">
            <a:extLst>
              <a:ext uri="{FF2B5EF4-FFF2-40B4-BE49-F238E27FC236}">
                <a16:creationId xmlns:a16="http://schemas.microsoft.com/office/drawing/2014/main" id="{0B356A01-C1A0-FC67-9C01-8EA4F0692FD4}"/>
              </a:ext>
            </a:extLst>
          </p:cNvPr>
          <p:cNvPicPr>
            <a:picLocks noChangeAspect="1"/>
          </p:cNvPicPr>
          <p:nvPr/>
        </p:nvPicPr>
        <p:blipFill>
          <a:blip r:embed="rId2"/>
          <a:stretch>
            <a:fillRect/>
          </a:stretch>
        </p:blipFill>
        <p:spPr>
          <a:xfrm>
            <a:off x="2419884" y="2694896"/>
            <a:ext cx="6888763" cy="2056717"/>
          </a:xfrm>
          <a:prstGeom prst="rect">
            <a:avLst/>
          </a:prstGeom>
        </p:spPr>
      </p:pic>
    </p:spTree>
    <p:extLst>
      <p:ext uri="{BB962C8B-B14F-4D97-AF65-F5344CB8AC3E}">
        <p14:creationId xmlns:p14="http://schemas.microsoft.com/office/powerpoint/2010/main" val="650126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US006 : </a:t>
            </a:r>
            <a:r>
              <a:rPr lang="pt-PT" sz="4800" dirty="0" err="1"/>
              <a:t>System</a:t>
            </a:r>
            <a:r>
              <a:rPr lang="pt-PT" sz="4800" dirty="0"/>
              <a:t>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3" name="Imagem 2">
            <a:extLst>
              <a:ext uri="{FF2B5EF4-FFF2-40B4-BE49-F238E27FC236}">
                <a16:creationId xmlns:a16="http://schemas.microsoft.com/office/drawing/2014/main" id="{86788B38-9285-6402-85C6-8D06F57906E0}"/>
              </a:ext>
            </a:extLst>
          </p:cNvPr>
          <p:cNvPicPr>
            <a:picLocks noChangeAspect="1"/>
          </p:cNvPicPr>
          <p:nvPr/>
        </p:nvPicPr>
        <p:blipFill>
          <a:blip r:embed="rId2"/>
          <a:stretch>
            <a:fillRect/>
          </a:stretch>
        </p:blipFill>
        <p:spPr>
          <a:xfrm>
            <a:off x="2967718" y="2562224"/>
            <a:ext cx="5616976" cy="2156729"/>
          </a:xfrm>
          <a:prstGeom prst="rect">
            <a:avLst/>
          </a:prstGeom>
        </p:spPr>
      </p:pic>
    </p:spTree>
    <p:extLst>
      <p:ext uri="{BB962C8B-B14F-4D97-AF65-F5344CB8AC3E}">
        <p14:creationId xmlns:p14="http://schemas.microsoft.com/office/powerpoint/2010/main" val="2985542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US006 : </a:t>
            </a:r>
            <a:r>
              <a:rPr lang="pt-PT" sz="4800" dirty="0" err="1"/>
              <a:t>Sequence</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p:nvPr/>
        </p:nvCxnSpPr>
        <p:spPr>
          <a:xfrm>
            <a:off x="1188000" y="1908000"/>
            <a:ext cx="9966961" cy="0"/>
          </a:xfrm>
          <a:prstGeom prst="line">
            <a:avLst/>
          </a:prstGeom>
        </p:spPr>
        <p:style>
          <a:lnRef idx="1">
            <a:schemeClr val="dk1"/>
          </a:lnRef>
          <a:fillRef idx="0">
            <a:schemeClr val="dk1"/>
          </a:fillRef>
          <a:effectRef idx="0">
            <a:schemeClr val="dk1"/>
          </a:effectRef>
          <a:fontRef idx="minor">
            <a:schemeClr val="tx1"/>
          </a:fontRef>
        </p:style>
      </p:cxnSp>
      <p:pic>
        <p:nvPicPr>
          <p:cNvPr id="2" name="Imagem 1">
            <a:extLst>
              <a:ext uri="{FF2B5EF4-FFF2-40B4-BE49-F238E27FC236}">
                <a16:creationId xmlns:a16="http://schemas.microsoft.com/office/drawing/2014/main" id="{13F0E987-C6AA-A1B9-085F-15DD8870883D}"/>
              </a:ext>
            </a:extLst>
          </p:cNvPr>
          <p:cNvPicPr>
            <a:picLocks noChangeAspect="1"/>
          </p:cNvPicPr>
          <p:nvPr/>
        </p:nvPicPr>
        <p:blipFill>
          <a:blip r:embed="rId2"/>
          <a:stretch>
            <a:fillRect/>
          </a:stretch>
        </p:blipFill>
        <p:spPr>
          <a:xfrm>
            <a:off x="583112" y="2517985"/>
            <a:ext cx="11478259" cy="3573354"/>
          </a:xfrm>
          <a:prstGeom prst="rect">
            <a:avLst/>
          </a:prstGeom>
        </p:spPr>
      </p:pic>
    </p:spTree>
    <p:extLst>
      <p:ext uri="{BB962C8B-B14F-4D97-AF65-F5344CB8AC3E}">
        <p14:creationId xmlns:p14="http://schemas.microsoft.com/office/powerpoint/2010/main" val="1616098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330F15A-9EC9-A9EE-7E12-A102F6FCEA22}"/>
              </a:ext>
            </a:extLst>
          </p:cNvPr>
          <p:cNvPicPr>
            <a:picLocks noChangeAspect="1"/>
          </p:cNvPicPr>
          <p:nvPr/>
        </p:nvPicPr>
        <p:blipFill>
          <a:blip r:embed="rId2"/>
          <a:stretch>
            <a:fillRect/>
          </a:stretch>
        </p:blipFill>
        <p:spPr>
          <a:xfrm>
            <a:off x="8384367" y="297211"/>
            <a:ext cx="3200400" cy="6274186"/>
          </a:xfrm>
          <a:prstGeom prst="rect">
            <a:avLst/>
          </a:prstGeom>
        </p:spPr>
      </p:pic>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pt-PT" sz="4800" dirty="0"/>
              <a:t>US006 : </a:t>
            </a:r>
            <a:r>
              <a:rPr lang="pt-PT" sz="4800" dirty="0" err="1"/>
              <a:t>Class</a:t>
            </a:r>
            <a:r>
              <a:rPr lang="pt-PT" sz="4800" dirty="0"/>
              <a:t> </a:t>
            </a:r>
            <a:r>
              <a:rPr lang="pt-PT" sz="4800" dirty="0" err="1"/>
              <a:t>Diagram</a:t>
            </a:r>
            <a:endParaRPr lang="en-US" dirty="0"/>
          </a:p>
        </p:txBody>
      </p:sp>
      <p:cxnSp>
        <p:nvCxnSpPr>
          <p:cNvPr id="16" name="Conexão reta 15">
            <a:extLst>
              <a:ext uri="{FF2B5EF4-FFF2-40B4-BE49-F238E27FC236}">
                <a16:creationId xmlns:a16="http://schemas.microsoft.com/office/drawing/2014/main" id="{2D5E3D83-33AF-DC64-5BCA-53F62F5E48CC}"/>
              </a:ext>
            </a:extLst>
          </p:cNvPr>
          <p:cNvCxnSpPr>
            <a:cxnSpLocks/>
          </p:cNvCxnSpPr>
          <p:nvPr/>
        </p:nvCxnSpPr>
        <p:spPr>
          <a:xfrm>
            <a:off x="1188000" y="1908000"/>
            <a:ext cx="65844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2220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4400" dirty="0">
                <a:solidFill>
                  <a:schemeClr val="tx1">
                    <a:lumMod val="85000"/>
                    <a:lumOff val="15000"/>
                  </a:schemeClr>
                </a:solidFill>
              </a:rPr>
              <a:t>Class Diagram</a:t>
            </a:r>
            <a:r>
              <a:rPr lang="en-US" sz="80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endParaRPr lang="en-US" sz="2400" cap="all" spc="200" dirty="0">
              <a:solidFill>
                <a:schemeClr val="tx1">
                  <a:lumMod val="85000"/>
                  <a:lumOff val="15000"/>
                </a:schemeClr>
              </a:solidFill>
            </a:endParaRPr>
          </a:p>
        </p:txBody>
      </p:sp>
      <p:pic>
        <p:nvPicPr>
          <p:cNvPr id="12" name="Picture Placeholder 11" descr="Grande plano do teclado">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a:blip r:embed="rId2"/>
          <a:srcRect l="24654" r="24654"/>
          <a:stretch/>
        </p:blipFill>
        <p:spPr>
          <a:xfrm>
            <a:off x="-1" y="1"/>
            <a:ext cx="4635315" cy="6857999"/>
          </a:xfrm>
          <a:prstGeom prst="rect">
            <a:avLst/>
          </a:prstGeom>
        </p:spPr>
      </p:pic>
      <p:cxnSp>
        <p:nvCxnSpPr>
          <p:cNvPr id="55" name="Straight Connector 5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39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85A7BFF-0902-CBBB-EAF0-5D410E3ED0F9}"/>
              </a:ext>
            </a:extLst>
          </p:cNvPr>
          <p:cNvPicPr>
            <a:picLocks noChangeAspect="1"/>
          </p:cNvPicPr>
          <p:nvPr/>
        </p:nvPicPr>
        <p:blipFill>
          <a:blip r:embed="rId2"/>
          <a:stretch>
            <a:fillRect/>
          </a:stretch>
        </p:blipFill>
        <p:spPr>
          <a:xfrm>
            <a:off x="1347554" y="245523"/>
            <a:ext cx="8929506" cy="6366953"/>
          </a:xfrm>
          <a:prstGeom prst="rect">
            <a:avLst/>
          </a:prstGeom>
        </p:spPr>
      </p:pic>
    </p:spTree>
    <p:extLst>
      <p:ext uri="{BB962C8B-B14F-4D97-AF65-F5344CB8AC3E}">
        <p14:creationId xmlns:p14="http://schemas.microsoft.com/office/powerpoint/2010/main" val="3049554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2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8614786" y="516836"/>
            <a:ext cx="3100136" cy="1960234"/>
          </a:xfrm>
        </p:spPr>
        <p:txBody>
          <a:bodyPr vert="horz" lIns="91440" tIns="45720" rIns="91440" bIns="45720" rtlCol="0" anchor="b">
            <a:normAutofit/>
          </a:bodyPr>
          <a:lstStyle/>
          <a:p>
            <a:r>
              <a:rPr lang="en-US" sz="3100" i="1" dirty="0">
                <a:solidFill>
                  <a:srgbClr val="4C6786"/>
                </a:solidFill>
              </a:rPr>
              <a:t>“God does not code, and software developers do not make miracles”</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4611" r="4614" b="1"/>
          <a:stretch/>
        </p:blipFill>
        <p:spPr>
          <a:xfrm>
            <a:off x="-1" y="10"/>
            <a:ext cx="8111272" cy="6857990"/>
          </a:xfrm>
          <a:prstGeom prst="rect">
            <a:avLst/>
          </a:prstGeom>
        </p:spPr>
      </p:pic>
      <p:cxnSp>
        <p:nvCxnSpPr>
          <p:cNvPr id="38" name="Straight Connector 30">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8614786" y="2790854"/>
            <a:ext cx="3084844" cy="3550307"/>
          </a:xfrm>
        </p:spPr>
        <p:txBody>
          <a:bodyPr vert="horz" lIns="0" tIns="45720" rIns="0" bIns="45720" rtlCol="0">
            <a:normAutofit fontScale="85000" lnSpcReduction="20000"/>
          </a:bodyPr>
          <a:lstStyle/>
          <a:p>
            <a:pPr>
              <a:spcAft>
                <a:spcPts val="1200"/>
              </a:spcAft>
            </a:pPr>
            <a:r>
              <a:rPr lang="en-US" sz="1600" b="1" dirty="0"/>
              <a:t>GROUP 3</a:t>
            </a:r>
          </a:p>
          <a:p>
            <a:r>
              <a:rPr lang="en-US" sz="1600" dirty="0"/>
              <a:t>André Campos</a:t>
            </a:r>
          </a:p>
          <a:p>
            <a:r>
              <a:rPr lang="en-US" sz="1600" dirty="0"/>
              <a:t>Cristina Teixeira</a:t>
            </a:r>
          </a:p>
          <a:p>
            <a:r>
              <a:rPr lang="en-US" sz="1600" dirty="0"/>
              <a:t>Deborah Oliveira</a:t>
            </a:r>
          </a:p>
          <a:p>
            <a:r>
              <a:rPr lang="en-US" sz="1600" dirty="0"/>
              <a:t>Ivo Menezes</a:t>
            </a:r>
          </a:p>
          <a:p>
            <a:r>
              <a:rPr lang="en-US" sz="1600" dirty="0"/>
              <a:t>Joana Fonseca</a:t>
            </a:r>
          </a:p>
          <a:p>
            <a:r>
              <a:rPr lang="en-US" sz="1600" dirty="0"/>
              <a:t>Marisa Graça</a:t>
            </a:r>
          </a:p>
          <a:p>
            <a:r>
              <a:rPr lang="en-US" sz="1600" dirty="0"/>
              <a:t>Pedro Silva</a:t>
            </a:r>
          </a:p>
          <a:p>
            <a:r>
              <a:rPr lang="en-US" sz="1600" dirty="0"/>
              <a:t>Ricardo Tavares</a:t>
            </a:r>
          </a:p>
          <a:p>
            <a:r>
              <a:rPr lang="en-US" sz="1600" dirty="0"/>
              <a:t>Tiago Silva</a:t>
            </a:r>
          </a:p>
        </p:txBody>
      </p:sp>
    </p:spTree>
    <p:extLst>
      <p:ext uri="{BB962C8B-B14F-4D97-AF65-F5344CB8AC3E}">
        <p14:creationId xmlns:p14="http://schemas.microsoft.com/office/powerpoint/2010/main" val="850743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ela 2">
            <a:extLst>
              <a:ext uri="{FF2B5EF4-FFF2-40B4-BE49-F238E27FC236}">
                <a16:creationId xmlns:a16="http://schemas.microsoft.com/office/drawing/2014/main" id="{818CC15E-62DF-50E4-BC21-63AB834E14A3}"/>
              </a:ext>
            </a:extLst>
          </p:cNvPr>
          <p:cNvGraphicFramePr>
            <a:graphicFrameLocks noGrp="1"/>
          </p:cNvGraphicFramePr>
          <p:nvPr>
            <p:extLst>
              <p:ext uri="{D42A27DB-BD31-4B8C-83A1-F6EECF244321}">
                <p14:modId xmlns:p14="http://schemas.microsoft.com/office/powerpoint/2010/main" val="3559041996"/>
              </p:ext>
            </p:extLst>
          </p:nvPr>
        </p:nvGraphicFramePr>
        <p:xfrm>
          <a:off x="2298634" y="1541871"/>
          <a:ext cx="7594732" cy="3550597"/>
        </p:xfrm>
        <a:graphic>
          <a:graphicData uri="http://schemas.openxmlformats.org/drawingml/2006/table">
            <a:tbl>
              <a:tblPr firstRow="1" bandRow="1">
                <a:noFill/>
              </a:tblPr>
              <a:tblGrid>
                <a:gridCol w="2449475">
                  <a:extLst>
                    <a:ext uri="{9D8B030D-6E8A-4147-A177-3AD203B41FA5}">
                      <a16:colId xmlns:a16="http://schemas.microsoft.com/office/drawing/2014/main" val="1742558492"/>
                    </a:ext>
                  </a:extLst>
                </a:gridCol>
                <a:gridCol w="5145257">
                  <a:extLst>
                    <a:ext uri="{9D8B030D-6E8A-4147-A177-3AD203B41FA5}">
                      <a16:colId xmlns:a16="http://schemas.microsoft.com/office/drawing/2014/main" val="3871199155"/>
                    </a:ext>
                  </a:extLst>
                </a:gridCol>
              </a:tblGrid>
              <a:tr h="241797">
                <a:tc>
                  <a:txBody>
                    <a:bodyPr/>
                    <a:lstStyle/>
                    <a:p>
                      <a:pPr marL="72000" algn="l"/>
                      <a:r>
                        <a:rPr lang="pt-PT" sz="1200" b="1" cap="all" baseline="0" dirty="0">
                          <a:solidFill>
                            <a:schemeClr val="tx1"/>
                          </a:solidFill>
                          <a:effectLst/>
                        </a:rPr>
                        <a:t>Category</a:t>
                      </a:r>
                    </a:p>
                  </a:txBody>
                  <a:tcPr marL="50931" marR="50931" marT="23507" marB="23507" anchor="ctr">
                    <a:lnL w="12700" cmpd="sng">
                      <a:noFill/>
                    </a:lnL>
                    <a:lnR w="12700" cmpd="sng">
                      <a:noFill/>
                    </a:lnR>
                    <a:lnT w="28575" cap="flat" cmpd="sng" algn="ctr">
                      <a:solidFill>
                        <a:schemeClr val="tx1"/>
                      </a:solidFill>
                      <a:prstDash val="solid"/>
                    </a:lnT>
                    <a:lnB w="38100" cmpd="sng">
                      <a:noFill/>
                    </a:lnB>
                    <a:solidFill>
                      <a:schemeClr val="bg2"/>
                    </a:solidFill>
                  </a:tcPr>
                </a:tc>
                <a:tc>
                  <a:txBody>
                    <a:bodyPr/>
                    <a:lstStyle/>
                    <a:p>
                      <a:pPr marL="72000" algn="l"/>
                      <a:r>
                        <a:rPr lang="pt-PT" sz="1200" b="1" cap="all" baseline="0" dirty="0">
                          <a:solidFill>
                            <a:schemeClr val="tx1"/>
                          </a:solidFill>
                          <a:effectLst/>
                        </a:rPr>
                        <a:t>Candidate Classes</a:t>
                      </a:r>
                    </a:p>
                  </a:txBody>
                  <a:tcPr marL="50931" marR="50931" marT="23507" marB="23507" anchor="ctr">
                    <a:lnL w="12700" cmpd="sng">
                      <a:noFill/>
                    </a:lnL>
                    <a:lnR w="12700" cmpd="sng">
                      <a:noFill/>
                    </a:lnR>
                    <a:lnT w="28575" cap="flat" cmpd="sng" algn="ctr">
                      <a:solidFill>
                        <a:schemeClr val="tx1"/>
                      </a:solidFill>
                      <a:prstDash val="solid"/>
                    </a:lnT>
                    <a:lnB w="38100" cmpd="sng">
                      <a:noFill/>
                    </a:lnB>
                    <a:solidFill>
                      <a:schemeClr val="bg2"/>
                    </a:solidFill>
                  </a:tcPr>
                </a:tc>
                <a:extLst>
                  <a:ext uri="{0D108BD9-81ED-4DB2-BD59-A6C34878D82A}">
                    <a16:rowId xmlns:a16="http://schemas.microsoft.com/office/drawing/2014/main" val="1276874148"/>
                  </a:ext>
                </a:extLst>
              </a:tr>
              <a:tr h="241797">
                <a:tc>
                  <a:txBody>
                    <a:bodyPr/>
                    <a:lstStyle/>
                    <a:p>
                      <a:pPr marL="72000" algn="l"/>
                      <a:r>
                        <a:rPr lang="pt-PT" sz="1000" dirty="0" err="1">
                          <a:effectLst/>
                        </a:rPr>
                        <a:t>Products</a:t>
                      </a:r>
                      <a:r>
                        <a:rPr lang="pt-PT" sz="1000" dirty="0">
                          <a:effectLst/>
                        </a:rPr>
                        <a:t>/</a:t>
                      </a:r>
                      <a:r>
                        <a:rPr lang="pt-PT" sz="1000" dirty="0" err="1">
                          <a:effectLst/>
                        </a:rPr>
                        <a:t>Services</a:t>
                      </a:r>
                      <a:endParaRPr lang="pt-PT" sz="1000" dirty="0">
                        <a:effectLst/>
                      </a:endParaRPr>
                    </a:p>
                  </a:txBody>
                  <a:tcPr marL="50931" marR="50931" marT="23507" marB="23507"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pPr marL="72000" algn="l"/>
                      <a:r>
                        <a:rPr lang="pt-PT" sz="1000" dirty="0" err="1">
                          <a:effectLst/>
                        </a:rPr>
                        <a:t>ProjectManagement</a:t>
                      </a:r>
                      <a:endParaRPr lang="pt-PT" sz="1000" dirty="0">
                        <a:effectLst/>
                      </a:endParaRPr>
                    </a:p>
                  </a:txBody>
                  <a:tcPr marL="50931" marR="50931" marT="23507" marB="23507"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311003466"/>
                  </a:ext>
                </a:extLst>
              </a:tr>
              <a:tr h="241797">
                <a:tc>
                  <a:txBody>
                    <a:bodyPr/>
                    <a:lstStyle/>
                    <a:p>
                      <a:pPr marL="72000" algn="l"/>
                      <a:r>
                        <a:rPr lang="pt-PT" sz="1000" dirty="0">
                          <a:effectLst/>
                        </a:rPr>
                        <a:t>Roles</a:t>
                      </a:r>
                    </a:p>
                  </a:txBody>
                  <a:tcPr marL="50931" marR="50931" marT="23507" marB="23507"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pPr marL="72000" algn="l"/>
                      <a:r>
                        <a:rPr lang="pt-PT" sz="1000" dirty="0" err="1">
                          <a:effectLst/>
                        </a:rPr>
                        <a:t>Administrator</a:t>
                      </a:r>
                      <a:r>
                        <a:rPr lang="pt-PT" sz="1000" dirty="0">
                          <a:effectLst/>
                        </a:rPr>
                        <a:t>, Manager, </a:t>
                      </a:r>
                      <a:r>
                        <a:rPr lang="pt-PT" sz="1000" dirty="0" err="1">
                          <a:effectLst/>
                        </a:rPr>
                        <a:t>User</a:t>
                      </a:r>
                      <a:r>
                        <a:rPr lang="pt-PT" sz="1000" dirty="0">
                          <a:effectLst/>
                        </a:rPr>
                        <a:t>; </a:t>
                      </a:r>
                      <a:r>
                        <a:rPr lang="pt-PT" sz="1000" dirty="0" err="1">
                          <a:effectLst/>
                        </a:rPr>
                        <a:t>ProjectManager</a:t>
                      </a:r>
                      <a:r>
                        <a:rPr lang="pt-PT" sz="1000" dirty="0">
                          <a:effectLst/>
                        </a:rPr>
                        <a:t>, </a:t>
                      </a:r>
                      <a:r>
                        <a:rPr lang="pt-PT" sz="1000" dirty="0" err="1">
                          <a:effectLst/>
                        </a:rPr>
                        <a:t>ProductOwner</a:t>
                      </a:r>
                      <a:r>
                        <a:rPr lang="pt-PT" sz="1000" dirty="0">
                          <a:effectLst/>
                        </a:rPr>
                        <a:t>, </a:t>
                      </a:r>
                      <a:r>
                        <a:rPr lang="pt-PT" sz="1000" dirty="0" err="1">
                          <a:effectLst/>
                        </a:rPr>
                        <a:t>ScrumMaster</a:t>
                      </a:r>
                      <a:r>
                        <a:rPr lang="pt-PT" sz="1000" dirty="0">
                          <a:effectLst/>
                        </a:rPr>
                        <a:t>, </a:t>
                      </a:r>
                      <a:r>
                        <a:rPr lang="pt-PT" sz="1000" dirty="0" err="1">
                          <a:effectLst/>
                        </a:rPr>
                        <a:t>TeamMember</a:t>
                      </a:r>
                      <a:r>
                        <a:rPr lang="pt-PT" sz="1000" dirty="0">
                          <a:effectLst/>
                        </a:rPr>
                        <a:t>; </a:t>
                      </a:r>
                      <a:r>
                        <a:rPr lang="pt-PT" sz="1000" dirty="0" err="1">
                          <a:effectLst/>
                        </a:rPr>
                        <a:t>ProjectUser</a:t>
                      </a:r>
                      <a:endParaRPr lang="pt-PT" sz="1000" dirty="0">
                        <a:effectLst/>
                      </a:endParaRPr>
                    </a:p>
                  </a:txBody>
                  <a:tcPr marL="50931" marR="50931" marT="23507" marB="23507"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869323181"/>
                  </a:ext>
                </a:extLst>
              </a:tr>
              <a:tr h="222298">
                <a:tc>
                  <a:txBody>
                    <a:bodyPr/>
                    <a:lstStyle/>
                    <a:p>
                      <a:pPr marL="72000" algn="l"/>
                      <a:r>
                        <a:rPr lang="pt-PT" sz="1000" dirty="0" err="1">
                          <a:effectLst/>
                        </a:rPr>
                        <a:t>Places</a:t>
                      </a:r>
                      <a:endParaRPr lang="pt-PT" sz="1000" dirty="0">
                        <a:effectLst/>
                      </a:endParaRPr>
                    </a:p>
                  </a:txBody>
                  <a:tcPr marL="50931" marR="50931" marT="23507" marB="23507"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pt-PT" sz="1000">
                          <a:effectLst/>
                        </a:rPr>
                        <a:t>System/Platform</a:t>
                      </a:r>
                    </a:p>
                  </a:txBody>
                  <a:tcPr marL="50931" marR="50931" marT="23507" marB="23507"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264315773"/>
                  </a:ext>
                </a:extLst>
              </a:tr>
              <a:tr h="514794">
                <a:tc>
                  <a:txBody>
                    <a:bodyPr/>
                    <a:lstStyle/>
                    <a:p>
                      <a:pPr marL="72000" algn="l"/>
                      <a:r>
                        <a:rPr lang="pt-PT" sz="1000" dirty="0" err="1">
                          <a:effectLst/>
                        </a:rPr>
                        <a:t>Noteworthy</a:t>
                      </a:r>
                      <a:r>
                        <a:rPr lang="pt-PT" sz="1000" dirty="0">
                          <a:effectLst/>
                        </a:rPr>
                        <a:t> </a:t>
                      </a:r>
                      <a:r>
                        <a:rPr lang="pt-PT" sz="1000" dirty="0" err="1">
                          <a:effectLst/>
                        </a:rPr>
                        <a:t>Events</a:t>
                      </a:r>
                      <a:endParaRPr lang="pt-PT" sz="1000" dirty="0">
                        <a:effectLst/>
                      </a:endParaRPr>
                    </a:p>
                  </a:txBody>
                  <a:tcPr marL="50931" marR="50931" marT="23507" marB="23507"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pt-PT" sz="1000" dirty="0" err="1">
                          <a:effectLst/>
                        </a:rPr>
                        <a:t>UserRegistration</a:t>
                      </a:r>
                      <a:r>
                        <a:rPr lang="pt-PT" sz="1000" dirty="0">
                          <a:effectLst/>
                        </a:rPr>
                        <a:t>, </a:t>
                      </a:r>
                      <a:r>
                        <a:rPr lang="pt-PT" sz="1000" dirty="0" err="1">
                          <a:effectLst/>
                        </a:rPr>
                        <a:t>ProfileChange</a:t>
                      </a:r>
                      <a:r>
                        <a:rPr lang="pt-PT" sz="1000" dirty="0">
                          <a:effectLst/>
                        </a:rPr>
                        <a:t>, </a:t>
                      </a:r>
                      <a:r>
                        <a:rPr lang="pt-PT" sz="1000" dirty="0" err="1">
                          <a:effectLst/>
                        </a:rPr>
                        <a:t>AccountActivation</a:t>
                      </a:r>
                      <a:r>
                        <a:rPr lang="pt-PT" sz="1000" dirty="0">
                          <a:effectLst/>
                        </a:rPr>
                        <a:t>, </a:t>
                      </a:r>
                      <a:r>
                        <a:rPr lang="pt-PT" sz="1000" dirty="0" err="1">
                          <a:effectLst/>
                        </a:rPr>
                        <a:t>AccountInactivation</a:t>
                      </a:r>
                      <a:r>
                        <a:rPr lang="pt-PT" sz="1000" dirty="0">
                          <a:effectLst/>
                        </a:rPr>
                        <a:t>, </a:t>
                      </a:r>
                      <a:r>
                        <a:rPr lang="pt-PT" sz="1000" dirty="0" err="1">
                          <a:effectLst/>
                        </a:rPr>
                        <a:t>UserAllocation</a:t>
                      </a:r>
                      <a:r>
                        <a:rPr lang="pt-PT" sz="1000" dirty="0">
                          <a:effectLst/>
                        </a:rPr>
                        <a:t>, </a:t>
                      </a:r>
                      <a:r>
                        <a:rPr lang="pt-PT" sz="1000" dirty="0" err="1">
                          <a:effectLst/>
                        </a:rPr>
                        <a:t>SprintCeremonies</a:t>
                      </a:r>
                      <a:r>
                        <a:rPr lang="pt-PT" sz="1000" dirty="0">
                          <a:effectLst/>
                        </a:rPr>
                        <a:t>, Sprint</a:t>
                      </a:r>
                    </a:p>
                  </a:txBody>
                  <a:tcPr marL="50931" marR="50931" marT="23507" marB="23507"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282879176"/>
                  </a:ext>
                </a:extLst>
              </a:tr>
              <a:tr h="222298">
                <a:tc>
                  <a:txBody>
                    <a:bodyPr/>
                    <a:lstStyle/>
                    <a:p>
                      <a:pPr marL="72000" algn="l"/>
                      <a:r>
                        <a:rPr lang="pt-PT" sz="1000">
                          <a:effectLst/>
                        </a:rPr>
                        <a:t>Descriptions of things</a:t>
                      </a:r>
                    </a:p>
                  </a:txBody>
                  <a:tcPr marL="50931" marR="50931" marT="23507" marB="23507"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pt-PT" sz="1000">
                          <a:effectLst/>
                        </a:rPr>
                        <a:t>ProductBacklog, ProjectTypology, TaskType</a:t>
                      </a:r>
                    </a:p>
                  </a:txBody>
                  <a:tcPr marL="50931" marR="50931" marT="23507" marB="23507"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71070268"/>
                  </a:ext>
                </a:extLst>
              </a:tr>
              <a:tr h="241797">
                <a:tc>
                  <a:txBody>
                    <a:bodyPr/>
                    <a:lstStyle/>
                    <a:p>
                      <a:pPr marL="72000" algn="l"/>
                      <a:r>
                        <a:rPr lang="pt-PT" sz="1000" dirty="0">
                          <a:effectLst/>
                        </a:rPr>
                        <a:t>Containers </a:t>
                      </a:r>
                      <a:r>
                        <a:rPr lang="pt-PT" sz="1000" dirty="0" err="1">
                          <a:effectLst/>
                        </a:rPr>
                        <a:t>of</a:t>
                      </a:r>
                      <a:r>
                        <a:rPr lang="pt-PT" sz="1000" dirty="0">
                          <a:effectLst/>
                        </a:rPr>
                        <a:t> </a:t>
                      </a:r>
                      <a:r>
                        <a:rPr lang="pt-PT" sz="1000" dirty="0" err="1">
                          <a:effectLst/>
                        </a:rPr>
                        <a:t>things</a:t>
                      </a:r>
                      <a:endParaRPr lang="pt-PT" sz="1000" dirty="0">
                        <a:effectLst/>
                      </a:endParaRPr>
                    </a:p>
                  </a:txBody>
                  <a:tcPr marL="50931" marR="50931" marT="23507" marB="23507"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pt-PT" sz="1000" dirty="0" err="1">
                          <a:effectLst/>
                        </a:rPr>
                        <a:t>AccountList</a:t>
                      </a:r>
                      <a:r>
                        <a:rPr lang="pt-PT" sz="1000" dirty="0">
                          <a:effectLst/>
                        </a:rPr>
                        <a:t>, </a:t>
                      </a:r>
                      <a:r>
                        <a:rPr lang="pt-PT" sz="1000" dirty="0" err="1">
                          <a:effectLst/>
                        </a:rPr>
                        <a:t>ProfileList</a:t>
                      </a:r>
                      <a:r>
                        <a:rPr lang="pt-PT" sz="1000" dirty="0">
                          <a:effectLst/>
                        </a:rPr>
                        <a:t>, Roles, </a:t>
                      </a:r>
                      <a:r>
                        <a:rPr lang="pt-PT" sz="1000" dirty="0" err="1">
                          <a:effectLst/>
                        </a:rPr>
                        <a:t>UserStory</a:t>
                      </a:r>
                      <a:r>
                        <a:rPr lang="pt-PT" sz="1000" dirty="0">
                          <a:effectLst/>
                        </a:rPr>
                        <a:t>, </a:t>
                      </a:r>
                      <a:r>
                        <a:rPr lang="pt-PT" sz="1000" dirty="0" err="1">
                          <a:effectLst/>
                        </a:rPr>
                        <a:t>ProductBacklog</a:t>
                      </a:r>
                      <a:r>
                        <a:rPr lang="pt-PT" sz="1000" dirty="0">
                          <a:effectLst/>
                        </a:rPr>
                        <a:t>, </a:t>
                      </a:r>
                      <a:r>
                        <a:rPr lang="pt-PT" sz="1000" dirty="0" err="1">
                          <a:effectLst/>
                        </a:rPr>
                        <a:t>SprintBacklog</a:t>
                      </a:r>
                      <a:r>
                        <a:rPr lang="pt-PT" sz="1000" dirty="0">
                          <a:effectLst/>
                        </a:rPr>
                        <a:t>, </a:t>
                      </a:r>
                      <a:r>
                        <a:rPr lang="pt-PT" sz="1000" dirty="0" err="1">
                          <a:effectLst/>
                        </a:rPr>
                        <a:t>ProjectTimeline</a:t>
                      </a:r>
                      <a:r>
                        <a:rPr lang="pt-PT" sz="1000" dirty="0">
                          <a:effectLst/>
                        </a:rPr>
                        <a:t>, Project</a:t>
                      </a:r>
                    </a:p>
                  </a:txBody>
                  <a:tcPr marL="50931" marR="50931" marT="23507" marB="23507"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7733050"/>
                  </a:ext>
                </a:extLst>
              </a:tr>
              <a:tr h="222298">
                <a:tc>
                  <a:txBody>
                    <a:bodyPr/>
                    <a:lstStyle/>
                    <a:p>
                      <a:pPr marL="72000" algn="l"/>
                      <a:r>
                        <a:rPr lang="pt-PT" sz="1000" dirty="0" err="1">
                          <a:effectLst/>
                        </a:rPr>
                        <a:t>Elements</a:t>
                      </a:r>
                      <a:r>
                        <a:rPr lang="pt-PT" sz="1000" dirty="0">
                          <a:effectLst/>
                        </a:rPr>
                        <a:t> in containers</a:t>
                      </a:r>
                    </a:p>
                  </a:txBody>
                  <a:tcPr marL="50931" marR="50931" marT="23507" marB="23507"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pt-PT" sz="1000" dirty="0" err="1">
                          <a:effectLst/>
                        </a:rPr>
                        <a:t>User</a:t>
                      </a:r>
                      <a:r>
                        <a:rPr lang="pt-PT" sz="1000" dirty="0">
                          <a:effectLst/>
                        </a:rPr>
                        <a:t>, </a:t>
                      </a:r>
                      <a:r>
                        <a:rPr lang="pt-PT" sz="1000" dirty="0" err="1">
                          <a:effectLst/>
                        </a:rPr>
                        <a:t>Task</a:t>
                      </a:r>
                      <a:r>
                        <a:rPr lang="pt-PT" sz="1000" dirty="0">
                          <a:effectLst/>
                        </a:rPr>
                        <a:t>, </a:t>
                      </a:r>
                      <a:r>
                        <a:rPr lang="pt-PT" sz="1000" dirty="0" err="1">
                          <a:effectLst/>
                        </a:rPr>
                        <a:t>UserStory</a:t>
                      </a:r>
                      <a:endParaRPr lang="pt-PT" sz="1000" dirty="0">
                        <a:effectLst/>
                      </a:endParaRPr>
                    </a:p>
                  </a:txBody>
                  <a:tcPr marL="50931" marR="50931" marT="23507" marB="23507"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263847787"/>
                  </a:ext>
                </a:extLst>
              </a:tr>
              <a:tr h="378296">
                <a:tc>
                  <a:txBody>
                    <a:bodyPr/>
                    <a:lstStyle/>
                    <a:p>
                      <a:pPr marL="72000" algn="l"/>
                      <a:r>
                        <a:rPr lang="pt-PT" sz="1000" dirty="0" err="1">
                          <a:effectLst/>
                        </a:rPr>
                        <a:t>Other</a:t>
                      </a:r>
                      <a:r>
                        <a:rPr lang="pt-PT" sz="1000" dirty="0">
                          <a:effectLst/>
                        </a:rPr>
                        <a:t> (</a:t>
                      </a:r>
                      <a:r>
                        <a:rPr lang="pt-PT" sz="1000" dirty="0" err="1">
                          <a:effectLst/>
                        </a:rPr>
                        <a:t>external</a:t>
                      </a:r>
                      <a:r>
                        <a:rPr lang="pt-PT" sz="1000" dirty="0">
                          <a:effectLst/>
                        </a:rPr>
                        <a:t>) </a:t>
                      </a:r>
                      <a:r>
                        <a:rPr lang="pt-PT" sz="1000" dirty="0" err="1">
                          <a:effectLst/>
                        </a:rPr>
                        <a:t>Systems</a:t>
                      </a:r>
                      <a:endParaRPr lang="pt-PT" sz="1000" dirty="0">
                        <a:effectLst/>
                      </a:endParaRPr>
                    </a:p>
                  </a:txBody>
                  <a:tcPr marL="50931" marR="50931" marT="23507" marB="23507"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pt-PT" sz="1000" dirty="0" err="1">
                          <a:effectLst/>
                        </a:rPr>
                        <a:t>LegacyPlatform</a:t>
                      </a:r>
                      <a:endParaRPr lang="pt-PT" sz="1000" dirty="0">
                        <a:effectLst/>
                      </a:endParaRPr>
                    </a:p>
                  </a:txBody>
                  <a:tcPr marL="50931" marR="50931" marT="23507" marB="23507"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516149415"/>
                  </a:ext>
                </a:extLst>
              </a:tr>
              <a:tr h="222298">
                <a:tc>
                  <a:txBody>
                    <a:bodyPr/>
                    <a:lstStyle/>
                    <a:p>
                      <a:pPr marL="72000" algn="l"/>
                      <a:r>
                        <a:rPr lang="en-US" sz="1000" dirty="0">
                          <a:effectLst/>
                        </a:rPr>
                        <a:t>Records of Finance, work, </a:t>
                      </a:r>
                      <a:r>
                        <a:rPr lang="en-US" sz="1000" dirty="0" err="1">
                          <a:effectLst/>
                        </a:rPr>
                        <a:t>etc</a:t>
                      </a:r>
                      <a:endParaRPr lang="en-US" sz="1000" dirty="0">
                        <a:effectLst/>
                      </a:endParaRPr>
                    </a:p>
                  </a:txBody>
                  <a:tcPr marL="50931" marR="50931" marT="23507" marB="23507"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pt-PT" sz="1000" dirty="0">
                          <a:effectLst/>
                        </a:rPr>
                        <a:t>Budget</a:t>
                      </a:r>
                    </a:p>
                  </a:txBody>
                  <a:tcPr marL="50931" marR="50931" marT="23507" marB="23507"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85527499"/>
                  </a:ext>
                </a:extLst>
              </a:tr>
              <a:tr h="241797">
                <a:tc>
                  <a:txBody>
                    <a:bodyPr/>
                    <a:lstStyle/>
                    <a:p>
                      <a:pPr marL="72000" algn="l"/>
                      <a:r>
                        <a:rPr lang="pt-PT" sz="1000" dirty="0" err="1">
                          <a:effectLst/>
                        </a:rPr>
                        <a:t>Documents</a:t>
                      </a:r>
                      <a:r>
                        <a:rPr lang="pt-PT" sz="1000" dirty="0">
                          <a:effectLst/>
                        </a:rPr>
                        <a:t>/Files </a:t>
                      </a:r>
                      <a:r>
                        <a:rPr lang="pt-PT" sz="1000" dirty="0" err="1">
                          <a:effectLst/>
                        </a:rPr>
                        <a:t>mentioned</a:t>
                      </a:r>
                      <a:endParaRPr lang="pt-PT" sz="1000" dirty="0">
                        <a:effectLst/>
                      </a:endParaRPr>
                    </a:p>
                  </a:txBody>
                  <a:tcPr marL="50931" marR="50931" marT="23507" marB="23507"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pt-PT" sz="1000" dirty="0" err="1">
                          <a:effectLst/>
                        </a:rPr>
                        <a:t>AllocationReport</a:t>
                      </a:r>
                      <a:r>
                        <a:rPr lang="pt-PT" sz="1000" dirty="0">
                          <a:effectLst/>
                        </a:rPr>
                        <a:t>, </a:t>
                      </a:r>
                      <a:r>
                        <a:rPr lang="pt-PT" sz="1000" dirty="0" err="1">
                          <a:effectLst/>
                        </a:rPr>
                        <a:t>KPIReport</a:t>
                      </a:r>
                      <a:r>
                        <a:rPr lang="pt-PT" sz="1000" dirty="0">
                          <a:effectLst/>
                        </a:rPr>
                        <a:t>, </a:t>
                      </a:r>
                      <a:r>
                        <a:rPr lang="pt-PT" sz="1000" dirty="0" err="1">
                          <a:effectLst/>
                        </a:rPr>
                        <a:t>LogFile</a:t>
                      </a:r>
                      <a:endParaRPr lang="pt-PT" sz="1000" dirty="0">
                        <a:effectLst/>
                      </a:endParaRPr>
                    </a:p>
                  </a:txBody>
                  <a:tcPr marL="50931" marR="50931" marT="23507" marB="23507"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541209530"/>
                  </a:ext>
                </a:extLst>
              </a:tr>
              <a:tr h="339296">
                <a:tc>
                  <a:txBody>
                    <a:bodyPr/>
                    <a:lstStyle/>
                    <a:p>
                      <a:pPr marL="72000" algn="l"/>
                      <a:r>
                        <a:rPr lang="pt-PT" sz="1000" dirty="0">
                          <a:effectLst/>
                        </a:rPr>
                        <a:t>Performance </a:t>
                      </a:r>
                      <a:r>
                        <a:rPr lang="pt-PT" sz="1000" dirty="0" err="1">
                          <a:effectLst/>
                        </a:rPr>
                        <a:t>tools</a:t>
                      </a:r>
                      <a:endParaRPr lang="pt-PT" sz="1000" dirty="0">
                        <a:effectLst/>
                      </a:endParaRPr>
                    </a:p>
                  </a:txBody>
                  <a:tcPr marL="50931" marR="50931" marT="23507" marB="23507"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pt-PT" sz="1000" dirty="0" err="1">
                          <a:effectLst/>
                        </a:rPr>
                        <a:t>BurndownChart</a:t>
                      </a:r>
                      <a:r>
                        <a:rPr lang="pt-PT" sz="1000" dirty="0">
                          <a:effectLst/>
                        </a:rPr>
                        <a:t>, </a:t>
                      </a:r>
                      <a:r>
                        <a:rPr lang="pt-PT" sz="1000" dirty="0" err="1">
                          <a:effectLst/>
                        </a:rPr>
                        <a:t>SchedulePerformanceIndex</a:t>
                      </a:r>
                      <a:r>
                        <a:rPr lang="pt-PT" sz="1000" dirty="0">
                          <a:effectLst/>
                        </a:rPr>
                        <a:t>, </a:t>
                      </a:r>
                      <a:r>
                        <a:rPr lang="pt-PT" sz="1000" dirty="0" err="1">
                          <a:effectLst/>
                        </a:rPr>
                        <a:t>CostPerformanceIndex</a:t>
                      </a:r>
                      <a:endParaRPr lang="pt-PT" sz="1000" dirty="0">
                        <a:effectLst/>
                      </a:endParaRPr>
                    </a:p>
                  </a:txBody>
                  <a:tcPr marL="50931" marR="50931" marT="23507" marB="23507"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36324716"/>
                  </a:ext>
                </a:extLst>
              </a:tr>
            </a:tbl>
          </a:graphicData>
        </a:graphic>
      </p:graphicFrame>
    </p:spTree>
    <p:extLst>
      <p:ext uri="{BB962C8B-B14F-4D97-AF65-F5344CB8AC3E}">
        <p14:creationId xmlns:p14="http://schemas.microsoft.com/office/powerpoint/2010/main" val="1146689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5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6122A-795E-4E91-8829-A4FC066F2CE7}"/>
              </a:ext>
            </a:extLst>
          </p:cNvPr>
          <p:cNvSpPr>
            <a:spLocks noGrp="1"/>
          </p:cNvSpPr>
          <p:nvPr>
            <p:ph type="ctrTitle"/>
          </p:nvPr>
        </p:nvSpPr>
        <p:spPr>
          <a:xfrm>
            <a:off x="5289754" y="639097"/>
            <a:ext cx="6253317" cy="3686015"/>
          </a:xfrm>
        </p:spPr>
        <p:txBody>
          <a:bodyPr vert="horz" lIns="91440" tIns="45720" rIns="91440" bIns="45720" rtlCol="0" anchor="b">
            <a:normAutofit/>
          </a:bodyPr>
          <a:lstStyle/>
          <a:p>
            <a:r>
              <a:rPr lang="en-US" sz="4400" dirty="0">
                <a:solidFill>
                  <a:schemeClr val="tx1">
                    <a:lumMod val="85000"/>
                    <a:lumOff val="15000"/>
                  </a:schemeClr>
                </a:solidFill>
              </a:rPr>
              <a:t>Glossary</a:t>
            </a:r>
            <a:r>
              <a:rPr lang="en-US" sz="80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CC640DA6-8ED2-417B-AF45-F0A81358F118}"/>
              </a:ext>
            </a:extLst>
          </p:cNvPr>
          <p:cNvSpPr>
            <a:spLocks noGrp="1"/>
          </p:cNvSpPr>
          <p:nvPr>
            <p:ph type="subTitle" idx="1"/>
          </p:nvPr>
        </p:nvSpPr>
        <p:spPr>
          <a:xfrm>
            <a:off x="5289753" y="4672739"/>
            <a:ext cx="6269347" cy="1021498"/>
          </a:xfrm>
        </p:spPr>
        <p:txBody>
          <a:bodyPr vert="horz" lIns="91440" tIns="45720" rIns="91440" bIns="45720" rtlCol="0">
            <a:normAutofit/>
          </a:bodyPr>
          <a:lstStyle/>
          <a:p>
            <a:pPr marL="0" indent="0">
              <a:buNone/>
            </a:pPr>
            <a:r>
              <a:rPr lang="en-US" sz="2400" cap="all" spc="200" dirty="0">
                <a:solidFill>
                  <a:schemeClr val="tx1">
                    <a:lumMod val="85000"/>
                    <a:lumOff val="15000"/>
                  </a:schemeClr>
                </a:solidFill>
              </a:rPr>
              <a:t>Introduction</a:t>
            </a:r>
          </a:p>
        </p:txBody>
      </p:sp>
      <p:pic>
        <p:nvPicPr>
          <p:cNvPr id="12" name="Picture Placeholder 11" descr="Grande plano do teclado">
            <a:extLst>
              <a:ext uri="{FF2B5EF4-FFF2-40B4-BE49-F238E27FC236}">
                <a16:creationId xmlns:a16="http://schemas.microsoft.com/office/drawing/2014/main" id="{A50BFFD1-BE57-4E02-8975-9A1D64059350}"/>
              </a:ext>
            </a:extLst>
          </p:cNvPr>
          <p:cNvPicPr>
            <a:picLocks noGrp="1" noChangeAspect="1"/>
          </p:cNvPicPr>
          <p:nvPr>
            <p:ph type="pic" sz="quarter" idx="15"/>
          </p:nvPr>
        </p:nvPicPr>
        <p:blipFill>
          <a:blip r:embed="rId2"/>
          <a:srcRect l="24654" r="24654"/>
          <a:stretch/>
        </p:blipFill>
        <p:spPr>
          <a:xfrm>
            <a:off x="-1" y="1"/>
            <a:ext cx="4635315" cy="6857999"/>
          </a:xfrm>
          <a:prstGeom prst="rect">
            <a:avLst/>
          </a:prstGeom>
        </p:spPr>
      </p:pic>
      <p:cxnSp>
        <p:nvCxnSpPr>
          <p:cNvPr id="55" name="Straight Connector 5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02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ACC5BC2B-E539-86D9-DEA8-D7047D342FAC}"/>
              </a:ext>
            </a:extLst>
          </p:cNvPr>
          <p:cNvGraphicFramePr>
            <a:graphicFrameLocks noGrp="1"/>
          </p:cNvGraphicFramePr>
          <p:nvPr>
            <p:extLst>
              <p:ext uri="{D42A27DB-BD31-4B8C-83A1-F6EECF244321}">
                <p14:modId xmlns:p14="http://schemas.microsoft.com/office/powerpoint/2010/main" val="2208110516"/>
              </p:ext>
            </p:extLst>
          </p:nvPr>
        </p:nvGraphicFramePr>
        <p:xfrm>
          <a:off x="1362486" y="528080"/>
          <a:ext cx="9467027" cy="5801840"/>
        </p:xfrm>
        <a:graphic>
          <a:graphicData uri="http://schemas.openxmlformats.org/drawingml/2006/table">
            <a:tbl>
              <a:tblPr firstRow="1" bandRow="1">
                <a:noFill/>
              </a:tblPr>
              <a:tblGrid>
                <a:gridCol w="2449475">
                  <a:extLst>
                    <a:ext uri="{9D8B030D-6E8A-4147-A177-3AD203B41FA5}">
                      <a16:colId xmlns:a16="http://schemas.microsoft.com/office/drawing/2014/main" val="1742558492"/>
                    </a:ext>
                  </a:extLst>
                </a:gridCol>
                <a:gridCol w="1872295">
                  <a:extLst>
                    <a:ext uri="{9D8B030D-6E8A-4147-A177-3AD203B41FA5}">
                      <a16:colId xmlns:a16="http://schemas.microsoft.com/office/drawing/2014/main" val="2835979927"/>
                    </a:ext>
                  </a:extLst>
                </a:gridCol>
                <a:gridCol w="5145257">
                  <a:extLst>
                    <a:ext uri="{9D8B030D-6E8A-4147-A177-3AD203B41FA5}">
                      <a16:colId xmlns:a16="http://schemas.microsoft.com/office/drawing/2014/main" val="3871199155"/>
                    </a:ext>
                  </a:extLst>
                </a:gridCol>
              </a:tblGrid>
              <a:tr h="241797">
                <a:tc>
                  <a:txBody>
                    <a:bodyPr/>
                    <a:lstStyle/>
                    <a:p>
                      <a:pPr marL="72000" algn="l"/>
                      <a:r>
                        <a:rPr lang="pt-PT" sz="1200" b="1" cap="all" spc="0" baseline="0" dirty="0" err="1">
                          <a:solidFill>
                            <a:schemeClr val="tx1"/>
                          </a:solidFill>
                          <a:effectLst/>
                        </a:rPr>
                        <a:t>Term</a:t>
                      </a:r>
                      <a:r>
                        <a:rPr lang="pt-PT" sz="1200" b="1" cap="all" spc="0" baseline="0" dirty="0">
                          <a:solidFill>
                            <a:schemeClr val="tx1"/>
                          </a:solidFill>
                          <a:effectLst/>
                        </a:rPr>
                        <a:t> (EN)</a:t>
                      </a:r>
                    </a:p>
                  </a:txBody>
                  <a:tcPr marL="12121" marR="12121" marT="40949" marB="40949" anchor="ctr">
                    <a:lnL w="12700" cmpd="sng">
                      <a:noFill/>
                    </a:lnL>
                    <a:lnR w="12700" cmpd="sng">
                      <a:noFill/>
                    </a:lnR>
                    <a:lnT w="28575" cap="flat" cmpd="sng" algn="ctr">
                      <a:solidFill>
                        <a:schemeClr val="tx1"/>
                      </a:solidFill>
                      <a:prstDash val="solid"/>
                    </a:lnT>
                    <a:lnB w="38100" cmpd="sng">
                      <a:noFill/>
                    </a:lnB>
                    <a:solidFill>
                      <a:schemeClr val="bg2"/>
                    </a:solidFill>
                  </a:tcPr>
                </a:tc>
                <a:tc>
                  <a:txBody>
                    <a:bodyPr/>
                    <a:lstStyle/>
                    <a:p>
                      <a:pPr marL="72000" algn="l"/>
                      <a:r>
                        <a:rPr lang="pt-PT" sz="1200" b="1" cap="all" spc="0" baseline="0" err="1">
                          <a:solidFill>
                            <a:schemeClr val="tx1"/>
                          </a:solidFill>
                          <a:effectLst/>
                        </a:rPr>
                        <a:t>Term</a:t>
                      </a:r>
                      <a:r>
                        <a:rPr lang="pt-PT" sz="1200" b="1" cap="all" spc="0" baseline="0">
                          <a:solidFill>
                            <a:schemeClr val="tx1"/>
                          </a:solidFill>
                          <a:effectLst/>
                        </a:rPr>
                        <a:t> (PT)</a:t>
                      </a:r>
                    </a:p>
                  </a:txBody>
                  <a:tcPr marL="12121" marR="12121" marT="40949" marB="40949" anchor="ctr">
                    <a:lnL w="12700" cmpd="sng">
                      <a:noFill/>
                    </a:lnL>
                    <a:lnR w="12700" cmpd="sng">
                      <a:noFill/>
                    </a:lnR>
                    <a:lnT w="28575" cap="flat" cmpd="sng" algn="ctr">
                      <a:solidFill>
                        <a:schemeClr val="tx1"/>
                      </a:solidFill>
                      <a:prstDash val="solid"/>
                    </a:lnT>
                    <a:lnB w="38100" cmpd="sng">
                      <a:noFill/>
                    </a:lnB>
                    <a:solidFill>
                      <a:schemeClr val="bg2"/>
                    </a:solidFill>
                  </a:tcPr>
                </a:tc>
                <a:tc>
                  <a:txBody>
                    <a:bodyPr/>
                    <a:lstStyle/>
                    <a:p>
                      <a:pPr marL="72000" algn="l"/>
                      <a:r>
                        <a:rPr lang="pt-PT" sz="1200" b="1" cap="all" spc="0" baseline="0" dirty="0" err="1">
                          <a:solidFill>
                            <a:schemeClr val="tx1"/>
                          </a:solidFill>
                          <a:effectLst/>
                        </a:rPr>
                        <a:t>Description</a:t>
                      </a:r>
                      <a:endParaRPr lang="pt-PT" sz="1200" b="1" cap="all" spc="0" baseline="0" dirty="0">
                        <a:solidFill>
                          <a:schemeClr val="tx1"/>
                        </a:solidFill>
                        <a:effectLst/>
                      </a:endParaRPr>
                    </a:p>
                  </a:txBody>
                  <a:tcPr marL="12121" marR="12121" marT="40949" marB="40949" anchor="ctr">
                    <a:lnL w="12700" cmpd="sng">
                      <a:noFill/>
                    </a:lnL>
                    <a:lnR w="12700" cmpd="sng">
                      <a:noFill/>
                    </a:lnR>
                    <a:lnT w="28575" cap="flat" cmpd="sng" algn="ctr">
                      <a:solidFill>
                        <a:schemeClr val="tx1"/>
                      </a:solidFill>
                      <a:prstDash val="solid"/>
                    </a:lnT>
                    <a:lnB w="38100" cmpd="sng">
                      <a:noFill/>
                    </a:lnB>
                    <a:solidFill>
                      <a:schemeClr val="bg2"/>
                    </a:solidFill>
                  </a:tcPr>
                </a:tc>
                <a:extLst>
                  <a:ext uri="{0D108BD9-81ED-4DB2-BD59-A6C34878D82A}">
                    <a16:rowId xmlns:a16="http://schemas.microsoft.com/office/drawing/2014/main" val="1276874148"/>
                  </a:ext>
                </a:extLst>
              </a:tr>
              <a:tr h="241797">
                <a:tc>
                  <a:txBody>
                    <a:bodyPr/>
                    <a:lstStyle/>
                    <a:p>
                      <a:pPr marL="108000" algn="l"/>
                      <a:r>
                        <a:rPr lang="pt-PT" sz="1000" cap="none" spc="0" dirty="0" err="1">
                          <a:solidFill>
                            <a:schemeClr val="tx1"/>
                          </a:solidFill>
                          <a:effectLst/>
                        </a:rPr>
                        <a:t>Account</a:t>
                      </a:r>
                      <a:endParaRPr lang="pt-PT" sz="1000" cap="none" spc="0" dirty="0">
                        <a:solidFill>
                          <a:schemeClr val="tx1"/>
                        </a:solidFill>
                        <a:effectLst/>
                      </a:endParaRPr>
                    </a:p>
                  </a:txBody>
                  <a:tcPr marL="12121" marR="12121" marT="40949" marB="40949"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pPr marL="108000" algn="l"/>
                      <a:r>
                        <a:rPr lang="pt-PT" sz="1000" cap="none" spc="0">
                          <a:solidFill>
                            <a:schemeClr val="tx1"/>
                          </a:solidFill>
                          <a:effectLst/>
                        </a:rPr>
                        <a:t>Conta de Utilizador</a:t>
                      </a:r>
                    </a:p>
                  </a:txBody>
                  <a:tcPr marL="12121" marR="12121" marT="40949" marB="40949" anchor="ctr">
                    <a:lnL w="12700" cmpd="sng">
                      <a:noFill/>
                      <a:prstDash val="solid"/>
                    </a:lnL>
                    <a:lnR w="12700" cmpd="sng">
                      <a:noFill/>
                      <a:prstDash val="solid"/>
                    </a:lnR>
                    <a:lnT w="38100" cmpd="sng">
                      <a:noFill/>
                    </a:lnT>
                    <a:lnB w="12700" cap="flat" cmpd="sng" algn="ctr">
                      <a:noFill/>
                      <a:prstDash val="solid"/>
                    </a:lnB>
                    <a:noFill/>
                  </a:tcPr>
                </a:tc>
                <a:tc>
                  <a:txBody>
                    <a:bodyPr/>
                    <a:lstStyle/>
                    <a:p>
                      <a:pPr marL="108000" algn="l"/>
                      <a:r>
                        <a:rPr lang="en-US" sz="1000" cap="none" spc="0">
                          <a:solidFill>
                            <a:schemeClr val="tx1"/>
                          </a:solidFill>
                          <a:effectLst/>
                        </a:rPr>
                        <a:t>Information that represents a person in the system.</a:t>
                      </a:r>
                    </a:p>
                  </a:txBody>
                  <a:tcPr marL="12121" marR="12121" marT="40949" marB="40949"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311003466"/>
                  </a:ext>
                </a:extLst>
              </a:tr>
              <a:tr h="222298">
                <a:tc>
                  <a:txBody>
                    <a:bodyPr/>
                    <a:lstStyle/>
                    <a:p>
                      <a:pPr marL="108000" algn="l"/>
                      <a:r>
                        <a:rPr lang="pt-PT" sz="1000" cap="none" spc="0" err="1">
                          <a:solidFill>
                            <a:schemeClr val="tx1"/>
                          </a:solidFill>
                          <a:effectLst/>
                        </a:rPr>
                        <a:t>Activity</a:t>
                      </a:r>
                      <a:endParaRPr lang="pt-PT" sz="1000" cap="none" spc="0">
                        <a:solidFill>
                          <a:schemeClr val="tx1"/>
                        </a:solidFill>
                        <a:effectLst/>
                      </a:endParaRP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pt-PT" sz="1000" cap="none" spc="0">
                          <a:solidFill>
                            <a:schemeClr val="tx1"/>
                          </a:solidFill>
                          <a:effectLst/>
                        </a:rPr>
                        <a:t>Atividade</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pt-PT" sz="1000" cap="none" spc="0">
                          <a:solidFill>
                            <a:schemeClr val="tx1"/>
                          </a:solidFill>
                          <a:effectLst/>
                        </a:rPr>
                        <a:t>The same as Task.</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264315773"/>
                  </a:ext>
                </a:extLst>
              </a:tr>
              <a:tr h="514794">
                <a:tc>
                  <a:txBody>
                    <a:bodyPr/>
                    <a:lstStyle/>
                    <a:p>
                      <a:pPr marL="108000" algn="l"/>
                      <a:r>
                        <a:rPr lang="pt-PT" sz="1000" cap="none" spc="0" err="1">
                          <a:solidFill>
                            <a:schemeClr val="tx1"/>
                          </a:solidFill>
                          <a:effectLst/>
                        </a:rPr>
                        <a:t>Administrator</a:t>
                      </a:r>
                      <a:r>
                        <a:rPr lang="pt-PT" sz="1000" cap="none" spc="0">
                          <a:solidFill>
                            <a:schemeClr val="tx1"/>
                          </a:solidFill>
                          <a:effectLst/>
                        </a:rPr>
                        <a:t> </a:t>
                      </a:r>
                      <a:r>
                        <a:rPr lang="pt-PT" sz="1000" cap="none" spc="0" err="1">
                          <a:solidFill>
                            <a:schemeClr val="tx1"/>
                          </a:solidFill>
                          <a:effectLst/>
                        </a:rPr>
                        <a:t>Profile</a:t>
                      </a:r>
                      <a:endParaRPr lang="pt-PT" sz="1000" cap="none" spc="0">
                        <a:solidFill>
                          <a:schemeClr val="tx1"/>
                        </a:solidFill>
                        <a:effectLst/>
                      </a:endParaRPr>
                    </a:p>
                  </a:txBody>
                  <a:tcPr marL="12121" marR="12121" marT="40949" marB="40949"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108000" algn="l"/>
                      <a:r>
                        <a:rPr lang="pt-PT" sz="1000" cap="none" spc="0">
                          <a:solidFill>
                            <a:schemeClr val="tx1"/>
                          </a:solidFill>
                          <a:effectLst/>
                        </a:rPr>
                        <a:t>Administrador, perfil de</a:t>
                      </a:r>
                    </a:p>
                  </a:txBody>
                  <a:tcPr marL="12121" marR="12121" marT="40949" marB="4094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108000" algn="l"/>
                      <a:r>
                        <a:rPr lang="en-US" sz="1000" cap="none" spc="0">
                          <a:solidFill>
                            <a:schemeClr val="tx1"/>
                          </a:solidFill>
                          <a:effectLst/>
                        </a:rPr>
                        <a:t>Profile responsible for registering and managing Accounts and creating Profiles, associate Accounts to Profiles and general system configurations. When the system is installed, an Account with this Profile is automatically registed.</a:t>
                      </a:r>
                    </a:p>
                  </a:txBody>
                  <a:tcPr marL="12121" marR="12121" marT="40949" marB="40949"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282879176"/>
                  </a:ext>
                </a:extLst>
              </a:tr>
              <a:tr h="222298">
                <a:tc>
                  <a:txBody>
                    <a:bodyPr/>
                    <a:lstStyle/>
                    <a:p>
                      <a:pPr marL="108000" algn="l"/>
                      <a:r>
                        <a:rPr lang="pt-PT" sz="1000" cap="none" spc="0">
                          <a:solidFill>
                            <a:schemeClr val="tx1"/>
                          </a:solidFill>
                          <a:effectLst/>
                        </a:rPr>
                        <a:t>Allocation Report</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pt-PT" sz="1000" cap="none" spc="0">
                          <a:solidFill>
                            <a:schemeClr val="tx1"/>
                          </a:solidFill>
                          <a:effectLst/>
                        </a:rPr>
                        <a:t>Relatório de Alocação</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en-US" sz="1000" cap="none" spc="0">
                          <a:solidFill>
                            <a:schemeClr val="tx1"/>
                          </a:solidFill>
                          <a:effectLst/>
                        </a:rPr>
                        <a:t>Report containing information about the Projects to which each Resource is assigned at each time.</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71070268"/>
                  </a:ext>
                </a:extLst>
              </a:tr>
              <a:tr h="241797">
                <a:tc>
                  <a:txBody>
                    <a:bodyPr/>
                    <a:lstStyle/>
                    <a:p>
                      <a:pPr marL="108000" algn="l"/>
                      <a:r>
                        <a:rPr lang="pt-PT" sz="1000" cap="none" spc="0">
                          <a:solidFill>
                            <a:schemeClr val="tx1"/>
                          </a:solidFill>
                          <a:effectLst/>
                        </a:rPr>
                        <a:t>Burndown Chart</a:t>
                      </a:r>
                    </a:p>
                  </a:txBody>
                  <a:tcPr marL="12121" marR="12121" marT="40949" marB="40949"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108000" algn="l"/>
                      <a:endParaRPr lang="pt-PT" sz="1000" cap="none" spc="0">
                        <a:solidFill>
                          <a:schemeClr val="tx1"/>
                        </a:solidFill>
                        <a:effectLst/>
                      </a:endParaRPr>
                    </a:p>
                  </a:txBody>
                  <a:tcPr marL="12121" marR="12121" marT="40949" marB="4094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108000" algn="l"/>
                      <a:r>
                        <a:rPr lang="en-US" sz="1000" cap="none" spc="0">
                          <a:solidFill>
                            <a:schemeClr val="tx1"/>
                          </a:solidFill>
                          <a:effectLst/>
                        </a:rPr>
                        <a:t>Graphical representation of the Tasks left to do in a Sprint vs time.</a:t>
                      </a:r>
                    </a:p>
                  </a:txBody>
                  <a:tcPr marL="12121" marR="12121" marT="40949" marB="40949"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7733050"/>
                  </a:ext>
                </a:extLst>
              </a:tr>
              <a:tr h="222298">
                <a:tc>
                  <a:txBody>
                    <a:bodyPr/>
                    <a:lstStyle/>
                    <a:p>
                      <a:pPr marL="108000" algn="l"/>
                      <a:r>
                        <a:rPr lang="pt-PT" sz="1000" cap="none" spc="0" err="1">
                          <a:solidFill>
                            <a:schemeClr val="tx1"/>
                          </a:solidFill>
                          <a:effectLst/>
                        </a:rPr>
                        <a:t>Credentials</a:t>
                      </a:r>
                      <a:endParaRPr lang="pt-PT" sz="1000" cap="none" spc="0">
                        <a:solidFill>
                          <a:schemeClr val="tx1"/>
                        </a:solidFill>
                        <a:effectLst/>
                      </a:endParaRP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pt-PT" sz="1000" cap="none" spc="0">
                          <a:solidFill>
                            <a:schemeClr val="tx1"/>
                          </a:solidFill>
                          <a:effectLst/>
                        </a:rPr>
                        <a:t>Credenciais</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en-US" sz="1000" cap="none" spc="0">
                          <a:solidFill>
                            <a:schemeClr val="tx1"/>
                          </a:solidFill>
                          <a:effectLst/>
                        </a:rPr>
                        <a:t>Information required for a person to access the system, email and password.</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263847787"/>
                  </a:ext>
                </a:extLst>
              </a:tr>
              <a:tr h="378296">
                <a:tc>
                  <a:txBody>
                    <a:bodyPr/>
                    <a:lstStyle/>
                    <a:p>
                      <a:pPr marL="108000" algn="l"/>
                      <a:r>
                        <a:rPr lang="pt-PT" sz="1000" cap="none" spc="0" err="1">
                          <a:solidFill>
                            <a:schemeClr val="tx1"/>
                          </a:solidFill>
                          <a:effectLst/>
                        </a:rPr>
                        <a:t>Cost</a:t>
                      </a:r>
                      <a:r>
                        <a:rPr lang="pt-PT" sz="1000" cap="none" spc="0">
                          <a:solidFill>
                            <a:schemeClr val="tx1"/>
                          </a:solidFill>
                          <a:effectLst/>
                        </a:rPr>
                        <a:t> Performance Index (CPI)</a:t>
                      </a:r>
                    </a:p>
                  </a:txBody>
                  <a:tcPr marL="12121" marR="12121" marT="40949" marB="40949"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108000" algn="l"/>
                      <a:endParaRPr lang="pt-PT" sz="1000" cap="none" spc="0">
                        <a:solidFill>
                          <a:schemeClr val="tx1"/>
                        </a:solidFill>
                        <a:effectLst/>
                      </a:endParaRPr>
                    </a:p>
                  </a:txBody>
                  <a:tcPr marL="12121" marR="12121" marT="40949" marB="4094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108000" algn="l"/>
                      <a:r>
                        <a:rPr lang="en-US" sz="1000" cap="none" spc="0">
                          <a:solidFill>
                            <a:schemeClr val="tx1"/>
                          </a:solidFill>
                          <a:effectLst/>
                        </a:rPr>
                        <a:t>A measure of cost-effectiveness in a Project. It represents the amount of work done per unit of cost spent.</a:t>
                      </a:r>
                    </a:p>
                  </a:txBody>
                  <a:tcPr marL="12121" marR="12121" marT="40949" marB="40949"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516149415"/>
                  </a:ext>
                </a:extLst>
              </a:tr>
              <a:tr h="222298">
                <a:tc>
                  <a:txBody>
                    <a:bodyPr/>
                    <a:lstStyle/>
                    <a:p>
                      <a:pPr marL="108000" algn="l"/>
                      <a:r>
                        <a:rPr lang="pt-PT" sz="1000" cap="none" spc="0">
                          <a:solidFill>
                            <a:schemeClr val="tx1"/>
                          </a:solidFill>
                          <a:effectLst/>
                        </a:rPr>
                        <a:t>Gantt format</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pt-PT" sz="1000" cap="none" spc="0">
                          <a:solidFill>
                            <a:schemeClr val="tx1"/>
                          </a:solidFill>
                          <a:effectLst/>
                        </a:rPr>
                        <a:t>Gantt, Formato de</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en-US" sz="1000" cap="none" spc="0">
                          <a:solidFill>
                            <a:schemeClr val="tx1"/>
                          </a:solidFill>
                          <a:effectLst/>
                        </a:rPr>
                        <a:t>A type of bar chart that illustrates a project schedule.</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85527499"/>
                  </a:ext>
                </a:extLst>
              </a:tr>
              <a:tr h="241797">
                <a:tc>
                  <a:txBody>
                    <a:bodyPr/>
                    <a:lstStyle/>
                    <a:p>
                      <a:pPr marL="108000" algn="l"/>
                      <a:r>
                        <a:rPr lang="pt-PT" sz="1000" cap="none" spc="0">
                          <a:solidFill>
                            <a:schemeClr val="tx1"/>
                          </a:solidFill>
                          <a:effectLst/>
                        </a:rPr>
                        <a:t>Key Performance Indicator (KPI)</a:t>
                      </a:r>
                    </a:p>
                  </a:txBody>
                  <a:tcPr marL="12121" marR="12121" marT="40949" marB="40949"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108000" algn="l"/>
                      <a:endParaRPr lang="pt-PT" sz="1000" cap="none" spc="0">
                        <a:solidFill>
                          <a:schemeClr val="tx1"/>
                        </a:solidFill>
                        <a:effectLst/>
                      </a:endParaRPr>
                    </a:p>
                  </a:txBody>
                  <a:tcPr marL="12121" marR="12121" marT="40949" marB="4094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108000" algn="l"/>
                      <a:r>
                        <a:rPr lang="en-US" sz="1000" cap="none" spc="0">
                          <a:solidFill>
                            <a:schemeClr val="tx1"/>
                          </a:solidFill>
                          <a:effectLst/>
                        </a:rPr>
                        <a:t>The critical quantifiable indicators of progress toward an intended result.</a:t>
                      </a:r>
                    </a:p>
                  </a:txBody>
                  <a:tcPr marL="12121" marR="12121" marT="40949" marB="40949"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541209530"/>
                  </a:ext>
                </a:extLst>
              </a:tr>
              <a:tr h="339296">
                <a:tc>
                  <a:txBody>
                    <a:bodyPr/>
                    <a:lstStyle/>
                    <a:p>
                      <a:pPr marL="108000" algn="l"/>
                      <a:r>
                        <a:rPr lang="pt-PT" sz="1000" cap="none" spc="0">
                          <a:solidFill>
                            <a:schemeClr val="tx1"/>
                          </a:solidFill>
                          <a:effectLst/>
                        </a:rPr>
                        <a:t>KPI Report</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pt-PT" sz="1000" cap="none" spc="0">
                          <a:solidFill>
                            <a:schemeClr val="tx1"/>
                          </a:solidFill>
                          <a:effectLst/>
                        </a:rPr>
                        <a:t>Relatório KPI</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en-US" sz="1000" cap="none" spc="0">
                          <a:solidFill>
                            <a:schemeClr val="tx1"/>
                          </a:solidFill>
                          <a:effectLst/>
                        </a:rPr>
                        <a:t>Report made available to a Manager, Project Manager and Product Owner displaying information relating to the performance of the Project, including SPI and CPI.</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36324716"/>
                  </a:ext>
                </a:extLst>
              </a:tr>
              <a:tr h="378296">
                <a:tc>
                  <a:txBody>
                    <a:bodyPr/>
                    <a:lstStyle/>
                    <a:p>
                      <a:pPr marL="108000" algn="l"/>
                      <a:r>
                        <a:rPr lang="pt-PT" sz="1000" cap="none" spc="0">
                          <a:solidFill>
                            <a:schemeClr val="tx1"/>
                          </a:solidFill>
                          <a:effectLst/>
                        </a:rPr>
                        <a:t>Log File</a:t>
                      </a:r>
                    </a:p>
                  </a:txBody>
                  <a:tcPr marL="12121" marR="12121" marT="40949" marB="40949"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108000" algn="l"/>
                      <a:endParaRPr lang="pt-PT" sz="1000" cap="none" spc="0">
                        <a:solidFill>
                          <a:schemeClr val="tx1"/>
                        </a:solidFill>
                        <a:effectLst/>
                      </a:endParaRPr>
                    </a:p>
                  </a:txBody>
                  <a:tcPr marL="12121" marR="12121" marT="40949" marB="4094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108000" algn="l"/>
                      <a:r>
                        <a:rPr lang="en-US" sz="1000" cap="none" spc="0">
                          <a:solidFill>
                            <a:schemeClr val="tx1"/>
                          </a:solidFill>
                          <a:effectLst/>
                        </a:rPr>
                        <a:t>File containing a record of user operations and/or system messages. Can be of levels {"debug", "info", "warn", "error"}.</a:t>
                      </a:r>
                    </a:p>
                  </a:txBody>
                  <a:tcPr marL="12121" marR="12121" marT="40949" marB="40949"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36831924"/>
                  </a:ext>
                </a:extLst>
              </a:tr>
              <a:tr h="222298">
                <a:tc>
                  <a:txBody>
                    <a:bodyPr/>
                    <a:lstStyle/>
                    <a:p>
                      <a:pPr marL="108000" algn="l"/>
                      <a:r>
                        <a:rPr lang="pt-PT" sz="1000" cap="none" spc="0">
                          <a:solidFill>
                            <a:schemeClr val="tx1"/>
                          </a:solidFill>
                          <a:effectLst/>
                        </a:rPr>
                        <a:t>Manager Profile</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pt-PT" sz="1000" cap="none" spc="0">
                          <a:solidFill>
                            <a:schemeClr val="tx1"/>
                          </a:solidFill>
                          <a:effectLst/>
                        </a:rPr>
                        <a:t>Gestor, perfil de</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en-US" sz="1000" cap="none" spc="0">
                          <a:solidFill>
                            <a:schemeClr val="tx1"/>
                          </a:solidFill>
                          <a:effectLst/>
                        </a:rPr>
                        <a:t>Profile that allows access to all Projects and manage Resources. Does not participate in Projects.</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61354172"/>
                  </a:ext>
                </a:extLst>
              </a:tr>
              <a:tr h="378296">
                <a:tc>
                  <a:txBody>
                    <a:bodyPr/>
                    <a:lstStyle/>
                    <a:p>
                      <a:pPr marL="108000" algn="l"/>
                      <a:r>
                        <a:rPr lang="pt-PT" sz="1000" cap="none" spc="0">
                          <a:solidFill>
                            <a:schemeClr val="tx1"/>
                          </a:solidFill>
                          <a:effectLst/>
                        </a:rPr>
                        <a:t>Product Backlog</a:t>
                      </a:r>
                    </a:p>
                  </a:txBody>
                  <a:tcPr marL="12121" marR="12121" marT="40949" marB="40949"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108000" algn="l"/>
                      <a:endParaRPr lang="pt-PT" sz="1000" cap="none" spc="0">
                        <a:solidFill>
                          <a:schemeClr val="tx1"/>
                        </a:solidFill>
                        <a:effectLst/>
                      </a:endParaRPr>
                    </a:p>
                  </a:txBody>
                  <a:tcPr marL="12121" marR="12121" marT="40949" marB="4094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108000" algn="l"/>
                      <a:r>
                        <a:rPr lang="en-US" sz="1000" cap="none" spc="0">
                          <a:solidFill>
                            <a:schemeClr val="tx1"/>
                          </a:solidFill>
                          <a:effectLst/>
                        </a:rPr>
                        <a:t>The ordered set (by priority) of all User Stories to be implemented in a Project. Created by the Product Owner of the Project.</a:t>
                      </a:r>
                    </a:p>
                  </a:txBody>
                  <a:tcPr marL="12121" marR="12121" marT="40949" marB="40949"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2769654"/>
                  </a:ext>
                </a:extLst>
              </a:tr>
              <a:tr h="339296">
                <a:tc>
                  <a:txBody>
                    <a:bodyPr/>
                    <a:lstStyle/>
                    <a:p>
                      <a:pPr marL="108000" algn="l"/>
                      <a:r>
                        <a:rPr lang="pt-PT" sz="1000" cap="none" spc="0">
                          <a:solidFill>
                            <a:schemeClr val="tx1"/>
                          </a:solidFill>
                          <a:effectLst/>
                        </a:rPr>
                        <a:t>Product Backlog Grooming</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endParaRPr lang="pt-PT" sz="1000" cap="none" spc="0">
                        <a:solidFill>
                          <a:schemeClr val="tx1"/>
                        </a:solidFill>
                        <a:effectLst/>
                      </a:endParaRP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en-US" sz="1000" cap="none" spc="0">
                          <a:solidFill>
                            <a:schemeClr val="tx1"/>
                          </a:solidFill>
                          <a:effectLst/>
                        </a:rPr>
                        <a:t>Decomposition of a broad User Story into several more detailed User Stories. Only done by the Product Owner on the User Stories in the Product Backlog.</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86899328"/>
                  </a:ext>
                </a:extLst>
              </a:tr>
              <a:tr h="378296">
                <a:tc>
                  <a:txBody>
                    <a:bodyPr/>
                    <a:lstStyle/>
                    <a:p>
                      <a:pPr marL="108000" algn="l"/>
                      <a:r>
                        <a:rPr lang="pt-PT" sz="1000" cap="none" spc="0">
                          <a:solidFill>
                            <a:schemeClr val="tx1"/>
                          </a:solidFill>
                          <a:effectLst/>
                        </a:rPr>
                        <a:t>Product Owner (PO)</a:t>
                      </a:r>
                    </a:p>
                  </a:txBody>
                  <a:tcPr marL="12121" marR="12121" marT="40949" marB="40949"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108000" algn="l"/>
                      <a:endParaRPr lang="pt-PT" sz="1000" cap="none" spc="0">
                        <a:solidFill>
                          <a:schemeClr val="tx1"/>
                        </a:solidFill>
                        <a:effectLst/>
                      </a:endParaRPr>
                    </a:p>
                  </a:txBody>
                  <a:tcPr marL="12121" marR="12121" marT="40949" marB="4094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108000" algn="l"/>
                      <a:r>
                        <a:rPr lang="en-US" sz="1000" cap="none" spc="0">
                          <a:solidFill>
                            <a:schemeClr val="tx1"/>
                          </a:solidFill>
                          <a:effectLst/>
                        </a:rPr>
                        <a:t>A Role that can be associated to an Account within a Project over a certain time period. Creates User Stories and selects which to include in a Sprint Backlog with the Team Members.</a:t>
                      </a:r>
                    </a:p>
                  </a:txBody>
                  <a:tcPr marL="12121" marR="12121" marT="40949" marB="40949"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50212225"/>
                  </a:ext>
                </a:extLst>
              </a:tr>
              <a:tr h="222298">
                <a:tc>
                  <a:txBody>
                    <a:bodyPr/>
                    <a:lstStyle/>
                    <a:p>
                      <a:pPr marL="108000" algn="l"/>
                      <a:r>
                        <a:rPr lang="pt-PT" sz="1000" cap="none" spc="0">
                          <a:solidFill>
                            <a:schemeClr val="tx1"/>
                          </a:solidFill>
                          <a:effectLst/>
                        </a:rPr>
                        <a:t>Profile</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pt-PT" sz="1000" cap="none" spc="0">
                          <a:solidFill>
                            <a:schemeClr val="tx1"/>
                          </a:solidFill>
                          <a:effectLst/>
                        </a:rPr>
                        <a:t>Perfil</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108000" algn="l"/>
                      <a:r>
                        <a:rPr lang="en-US" sz="1000" cap="none" spc="0">
                          <a:solidFill>
                            <a:schemeClr val="tx1"/>
                          </a:solidFill>
                          <a:effectLst/>
                        </a:rPr>
                        <a:t>Attribute of an Account that limits which functionalities it has access to. One of {Administrator, Manager, User}.</a:t>
                      </a:r>
                    </a:p>
                  </a:txBody>
                  <a:tcPr marL="12121" marR="12121" marT="40949" marB="4094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41893842"/>
                  </a:ext>
                </a:extLst>
              </a:tr>
              <a:tr h="241797">
                <a:tc>
                  <a:txBody>
                    <a:bodyPr/>
                    <a:lstStyle/>
                    <a:p>
                      <a:pPr marL="108000" algn="l"/>
                      <a:r>
                        <a:rPr lang="pt-PT" sz="1000" cap="none" spc="0">
                          <a:solidFill>
                            <a:schemeClr val="tx1"/>
                          </a:solidFill>
                          <a:effectLst/>
                        </a:rPr>
                        <a:t>Project</a:t>
                      </a:r>
                    </a:p>
                  </a:txBody>
                  <a:tcPr marL="12121" marR="12121" marT="40949" marB="40949"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pPr marL="108000" algn="l"/>
                      <a:r>
                        <a:rPr lang="pt-PT" sz="1000" cap="none" spc="0">
                          <a:solidFill>
                            <a:schemeClr val="tx1"/>
                          </a:solidFill>
                          <a:effectLst/>
                        </a:rPr>
                        <a:t>Projeto</a:t>
                      </a:r>
                    </a:p>
                  </a:txBody>
                  <a:tcPr marL="12121" marR="12121" marT="40949" marB="40949" anchor="ctr">
                    <a:lnL w="12700" cmpd="sng">
                      <a:noFill/>
                      <a:prstDash val="solid"/>
                    </a:lnL>
                    <a:lnR w="12700" cmpd="sng">
                      <a:noFill/>
                      <a:prstDash val="solid"/>
                    </a:lnR>
                    <a:lnT w="12700" cmpd="sng">
                      <a:noFill/>
                      <a:prstDash val="solid"/>
                    </a:lnT>
                    <a:lnB w="28575" cap="flat" cmpd="sng" algn="ctr">
                      <a:noFill/>
                      <a:prstDash val="solid"/>
                    </a:lnB>
                    <a:noFill/>
                  </a:tcPr>
                </a:tc>
                <a:tc>
                  <a:txBody>
                    <a:bodyPr/>
                    <a:lstStyle/>
                    <a:p>
                      <a:pPr marL="108000" algn="l"/>
                      <a:r>
                        <a:rPr lang="en-US" sz="1000" cap="none" spc="0" dirty="0">
                          <a:solidFill>
                            <a:schemeClr val="tx1"/>
                          </a:solidFill>
                          <a:effectLst/>
                        </a:rPr>
                        <a:t>Concerted effort with a set goal. The base entity to associate Activities and Resources.</a:t>
                      </a:r>
                    </a:p>
                  </a:txBody>
                  <a:tcPr marL="12121" marR="12121" marT="40949" marB="40949"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197669026"/>
                  </a:ext>
                </a:extLst>
              </a:tr>
            </a:tbl>
          </a:graphicData>
        </a:graphic>
      </p:graphicFrame>
    </p:spTree>
    <p:extLst>
      <p:ext uri="{BB962C8B-B14F-4D97-AF65-F5344CB8AC3E}">
        <p14:creationId xmlns:p14="http://schemas.microsoft.com/office/powerpoint/2010/main" val="2065590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ela 2">
            <a:extLst>
              <a:ext uri="{FF2B5EF4-FFF2-40B4-BE49-F238E27FC236}">
                <a16:creationId xmlns:a16="http://schemas.microsoft.com/office/drawing/2014/main" id="{818CC15E-62DF-50E4-BC21-63AB834E14A3}"/>
              </a:ext>
            </a:extLst>
          </p:cNvPr>
          <p:cNvGraphicFramePr>
            <a:graphicFrameLocks noGrp="1"/>
          </p:cNvGraphicFramePr>
          <p:nvPr>
            <p:extLst>
              <p:ext uri="{D42A27DB-BD31-4B8C-83A1-F6EECF244321}">
                <p14:modId xmlns:p14="http://schemas.microsoft.com/office/powerpoint/2010/main" val="2031804980"/>
              </p:ext>
            </p:extLst>
          </p:nvPr>
        </p:nvGraphicFramePr>
        <p:xfrm>
          <a:off x="1362486" y="528080"/>
          <a:ext cx="9467027" cy="5761918"/>
        </p:xfrm>
        <a:graphic>
          <a:graphicData uri="http://schemas.openxmlformats.org/drawingml/2006/table">
            <a:tbl>
              <a:tblPr firstRow="1" bandRow="1">
                <a:noFill/>
              </a:tblPr>
              <a:tblGrid>
                <a:gridCol w="2449475">
                  <a:extLst>
                    <a:ext uri="{9D8B030D-6E8A-4147-A177-3AD203B41FA5}">
                      <a16:colId xmlns:a16="http://schemas.microsoft.com/office/drawing/2014/main" val="1742558492"/>
                    </a:ext>
                  </a:extLst>
                </a:gridCol>
                <a:gridCol w="1872295">
                  <a:extLst>
                    <a:ext uri="{9D8B030D-6E8A-4147-A177-3AD203B41FA5}">
                      <a16:colId xmlns:a16="http://schemas.microsoft.com/office/drawing/2014/main" val="2835979927"/>
                    </a:ext>
                  </a:extLst>
                </a:gridCol>
                <a:gridCol w="5145257">
                  <a:extLst>
                    <a:ext uri="{9D8B030D-6E8A-4147-A177-3AD203B41FA5}">
                      <a16:colId xmlns:a16="http://schemas.microsoft.com/office/drawing/2014/main" val="3871199155"/>
                    </a:ext>
                  </a:extLst>
                </a:gridCol>
              </a:tblGrid>
              <a:tr h="241797">
                <a:tc>
                  <a:txBody>
                    <a:bodyPr/>
                    <a:lstStyle/>
                    <a:p>
                      <a:pPr marL="72000" algn="l"/>
                      <a:r>
                        <a:rPr lang="pt-PT" sz="1200" b="1" cap="all" spc="0" baseline="0" dirty="0" err="1">
                          <a:solidFill>
                            <a:schemeClr val="tx1"/>
                          </a:solidFill>
                          <a:effectLst/>
                        </a:rPr>
                        <a:t>Term</a:t>
                      </a:r>
                      <a:r>
                        <a:rPr lang="pt-PT" sz="1200" b="1" cap="all" spc="0" baseline="0" dirty="0">
                          <a:solidFill>
                            <a:schemeClr val="tx1"/>
                          </a:solidFill>
                          <a:effectLst/>
                        </a:rPr>
                        <a:t> (EN)</a:t>
                      </a:r>
                    </a:p>
                  </a:txBody>
                  <a:tcPr marL="12121" marR="12121" marT="40949" marB="40949" anchor="ctr">
                    <a:lnL w="12700" cmpd="sng">
                      <a:noFill/>
                    </a:lnL>
                    <a:lnR w="12700" cmpd="sng">
                      <a:noFill/>
                    </a:lnR>
                    <a:lnT w="28575" cap="flat" cmpd="sng" algn="ctr">
                      <a:solidFill>
                        <a:schemeClr val="tx1"/>
                      </a:solidFill>
                      <a:prstDash val="solid"/>
                    </a:lnT>
                    <a:lnB w="38100" cmpd="sng">
                      <a:noFill/>
                    </a:lnB>
                    <a:solidFill>
                      <a:schemeClr val="bg2"/>
                    </a:solidFill>
                  </a:tcPr>
                </a:tc>
                <a:tc>
                  <a:txBody>
                    <a:bodyPr/>
                    <a:lstStyle/>
                    <a:p>
                      <a:pPr marL="72000" algn="l"/>
                      <a:r>
                        <a:rPr lang="pt-PT" sz="1200" b="1" cap="all" spc="0" baseline="0" err="1">
                          <a:solidFill>
                            <a:schemeClr val="tx1"/>
                          </a:solidFill>
                          <a:effectLst/>
                        </a:rPr>
                        <a:t>Term</a:t>
                      </a:r>
                      <a:r>
                        <a:rPr lang="pt-PT" sz="1200" b="1" cap="all" spc="0" baseline="0">
                          <a:solidFill>
                            <a:schemeClr val="tx1"/>
                          </a:solidFill>
                          <a:effectLst/>
                        </a:rPr>
                        <a:t> (PT)</a:t>
                      </a:r>
                    </a:p>
                  </a:txBody>
                  <a:tcPr marL="12121" marR="12121" marT="40949" marB="40949" anchor="ctr">
                    <a:lnL w="12700" cmpd="sng">
                      <a:noFill/>
                    </a:lnL>
                    <a:lnR w="12700" cmpd="sng">
                      <a:noFill/>
                    </a:lnR>
                    <a:lnT w="28575" cap="flat" cmpd="sng" algn="ctr">
                      <a:solidFill>
                        <a:schemeClr val="tx1"/>
                      </a:solidFill>
                      <a:prstDash val="solid"/>
                    </a:lnT>
                    <a:lnB w="38100" cmpd="sng">
                      <a:noFill/>
                    </a:lnB>
                    <a:solidFill>
                      <a:schemeClr val="bg2"/>
                    </a:solidFill>
                  </a:tcPr>
                </a:tc>
                <a:tc>
                  <a:txBody>
                    <a:bodyPr/>
                    <a:lstStyle/>
                    <a:p>
                      <a:pPr marL="72000" algn="l"/>
                      <a:r>
                        <a:rPr lang="pt-PT" sz="1200" b="1" cap="all" spc="0" baseline="0" dirty="0" err="1">
                          <a:solidFill>
                            <a:schemeClr val="tx1"/>
                          </a:solidFill>
                          <a:effectLst/>
                        </a:rPr>
                        <a:t>Description</a:t>
                      </a:r>
                      <a:endParaRPr lang="pt-PT" sz="1200" b="1" cap="all" spc="0" baseline="0" dirty="0">
                        <a:solidFill>
                          <a:schemeClr val="tx1"/>
                        </a:solidFill>
                        <a:effectLst/>
                      </a:endParaRPr>
                    </a:p>
                  </a:txBody>
                  <a:tcPr marL="12121" marR="12121" marT="40949" marB="40949" anchor="ctr">
                    <a:lnL w="12700" cmpd="sng">
                      <a:noFill/>
                    </a:lnL>
                    <a:lnR w="12700" cmpd="sng">
                      <a:noFill/>
                    </a:lnR>
                    <a:lnT w="28575" cap="flat" cmpd="sng" algn="ctr">
                      <a:solidFill>
                        <a:schemeClr val="tx1"/>
                      </a:solidFill>
                      <a:prstDash val="solid"/>
                    </a:lnT>
                    <a:lnB w="38100" cmpd="sng">
                      <a:noFill/>
                    </a:lnB>
                    <a:solidFill>
                      <a:schemeClr val="bg2"/>
                    </a:solidFill>
                  </a:tcPr>
                </a:tc>
                <a:extLst>
                  <a:ext uri="{0D108BD9-81ED-4DB2-BD59-A6C34878D82A}">
                    <a16:rowId xmlns:a16="http://schemas.microsoft.com/office/drawing/2014/main" val="1276874148"/>
                  </a:ext>
                </a:extLst>
              </a:tr>
              <a:tr h="241797">
                <a:tc>
                  <a:txBody>
                    <a:bodyPr/>
                    <a:lstStyle/>
                    <a:p>
                      <a:pPr marL="72000" algn="l"/>
                      <a:r>
                        <a:rPr lang="pt-PT" sz="1000" dirty="0">
                          <a:effectLst/>
                        </a:rPr>
                        <a:t>Project Manager (PM)</a:t>
                      </a:r>
                    </a:p>
                  </a:txBody>
                  <a:tcPr marL="21229" marR="21229" marT="9798" marB="9798"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pPr marL="72000" algn="l"/>
                      <a:r>
                        <a:rPr lang="pt-PT" sz="1000">
                          <a:effectLst/>
                        </a:rPr>
                        <a:t>Gestor de Projeto</a:t>
                      </a:r>
                    </a:p>
                  </a:txBody>
                  <a:tcPr marL="21229" marR="21229" marT="9798" marB="9798" anchor="ctr">
                    <a:lnL w="12700" cmpd="sng">
                      <a:noFill/>
                      <a:prstDash val="solid"/>
                    </a:lnL>
                    <a:lnR w="12700" cmpd="sng">
                      <a:noFill/>
                      <a:prstDash val="solid"/>
                    </a:lnR>
                    <a:lnT w="38100" cmpd="sng">
                      <a:noFill/>
                    </a:lnT>
                    <a:lnB w="12700" cap="flat" cmpd="sng" algn="ctr">
                      <a:noFill/>
                      <a:prstDash val="solid"/>
                    </a:lnB>
                    <a:noFill/>
                  </a:tcPr>
                </a:tc>
                <a:tc>
                  <a:txBody>
                    <a:bodyPr/>
                    <a:lstStyle/>
                    <a:p>
                      <a:pPr marL="72000" algn="l"/>
                      <a:r>
                        <a:rPr lang="en-US" sz="1000" dirty="0">
                          <a:effectLst/>
                        </a:rPr>
                        <a:t>A Role that can be associated to an Account within a Project over a certain time period. Manages the Project, and edits part of the Project information in the system. Does not participate in Tasks.</a:t>
                      </a:r>
                    </a:p>
                  </a:txBody>
                  <a:tcPr marL="21229" marR="21229" marT="9798" marB="9798"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311003466"/>
                  </a:ext>
                </a:extLst>
              </a:tr>
              <a:tr h="241797">
                <a:tc>
                  <a:txBody>
                    <a:bodyPr/>
                    <a:lstStyle/>
                    <a:p>
                      <a:pPr marL="72000" algn="l"/>
                      <a:r>
                        <a:rPr lang="pt-PT" sz="1000" dirty="0">
                          <a:effectLst/>
                        </a:rPr>
                        <a:t>Project </a:t>
                      </a:r>
                      <a:r>
                        <a:rPr lang="pt-PT" sz="1000" dirty="0" err="1">
                          <a:effectLst/>
                        </a:rPr>
                        <a:t>Registration</a:t>
                      </a:r>
                      <a:endParaRPr lang="pt-PT" sz="1000" dirty="0">
                        <a:effectLst/>
                      </a:endParaRPr>
                    </a:p>
                  </a:txBody>
                  <a:tcPr marL="21229" marR="21229" marT="9798" marB="9798" anchor="ctr">
                    <a:lnL w="28575" cap="flat" cmpd="sng" algn="ctr">
                      <a:noFill/>
                      <a:prstDash val="solid"/>
                    </a:lnL>
                    <a:lnR w="12700" cmpd="sng">
                      <a:noFill/>
                      <a:prstDash val="solid"/>
                    </a:lnR>
                    <a:lnT w="38100" cmpd="sng">
                      <a:noFill/>
                    </a:lnT>
                    <a:lnB w="12700" cap="flat" cmpd="sng" algn="ctr">
                      <a:noFill/>
                      <a:prstDash val="solid"/>
                    </a:lnB>
                    <a:noFill/>
                  </a:tcPr>
                </a:tc>
                <a:tc>
                  <a:txBody>
                    <a:bodyPr/>
                    <a:lstStyle/>
                    <a:p>
                      <a:pPr marL="72000" algn="l"/>
                      <a:r>
                        <a:rPr lang="pt-PT" sz="1000">
                          <a:effectLst/>
                        </a:rPr>
                        <a:t>Registo de Projeto</a:t>
                      </a:r>
                    </a:p>
                  </a:txBody>
                  <a:tcPr marL="21229" marR="21229" marT="9798" marB="9798" anchor="ctr">
                    <a:lnL w="12700" cmpd="sng">
                      <a:noFill/>
                      <a:prstDash val="solid"/>
                    </a:lnL>
                    <a:lnR w="12700" cmpd="sng">
                      <a:noFill/>
                      <a:prstDash val="solid"/>
                    </a:lnR>
                    <a:lnT w="38100" cmpd="sng">
                      <a:noFill/>
                    </a:lnT>
                    <a:lnB w="12700" cap="flat" cmpd="sng" algn="ctr">
                      <a:noFill/>
                      <a:prstDash val="solid"/>
                    </a:lnB>
                    <a:noFill/>
                  </a:tcPr>
                </a:tc>
                <a:tc>
                  <a:txBody>
                    <a:bodyPr/>
                    <a:lstStyle/>
                    <a:p>
                      <a:pPr marL="72000" algn="l"/>
                      <a:r>
                        <a:rPr lang="en-US" sz="1000">
                          <a:effectLst/>
                        </a:rPr>
                        <a:t>The creation of a Project, done by a Manager.</a:t>
                      </a:r>
                    </a:p>
                  </a:txBody>
                  <a:tcPr marL="21229" marR="21229" marT="9798" marB="9798"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869323181"/>
                  </a:ext>
                </a:extLst>
              </a:tr>
              <a:tr h="222298">
                <a:tc>
                  <a:txBody>
                    <a:bodyPr/>
                    <a:lstStyle/>
                    <a:p>
                      <a:pPr marL="72000" algn="l"/>
                      <a:r>
                        <a:rPr lang="pt-PT" sz="1000" dirty="0">
                          <a:effectLst/>
                        </a:rPr>
                        <a:t>Project </a:t>
                      </a:r>
                      <a:r>
                        <a:rPr lang="pt-PT" sz="1000" dirty="0" err="1">
                          <a:effectLst/>
                        </a:rPr>
                        <a:t>Timeline</a:t>
                      </a:r>
                      <a:endParaRPr lang="pt-PT" sz="1000" dirty="0">
                        <a:effectLst/>
                      </a:endParaRP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endParaRPr lang="pt-PT" sz="1000">
                        <a:effectLst/>
                      </a:endParaRP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en-US" sz="1000" dirty="0">
                          <a:effectLst/>
                        </a:rPr>
                        <a:t>Planned time period for a Project. Divided into Sprints.</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264315773"/>
                  </a:ext>
                </a:extLst>
              </a:tr>
              <a:tr h="514794">
                <a:tc>
                  <a:txBody>
                    <a:bodyPr/>
                    <a:lstStyle/>
                    <a:p>
                      <a:pPr marL="72000" algn="l"/>
                      <a:r>
                        <a:rPr lang="pt-PT" sz="1000" dirty="0" err="1">
                          <a:effectLst/>
                        </a:rPr>
                        <a:t>Report</a:t>
                      </a:r>
                      <a:endParaRPr lang="pt-PT" sz="1000" dirty="0">
                        <a:effectLst/>
                      </a:endParaRPr>
                    </a:p>
                  </a:txBody>
                  <a:tcPr marL="21229" marR="21229" marT="9798" marB="9798"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pt-PT" sz="1000">
                          <a:effectLst/>
                        </a:rPr>
                        <a:t>Relatório</a:t>
                      </a:r>
                    </a:p>
                  </a:txBody>
                  <a:tcPr marL="21229" marR="21229" marT="9798" marB="9798"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en-US" sz="1000">
                          <a:effectLst/>
                        </a:rPr>
                        <a:t>Document containing information relating to a Project.</a:t>
                      </a:r>
                    </a:p>
                  </a:txBody>
                  <a:tcPr marL="21229" marR="21229" marT="9798" marB="9798"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282879176"/>
                  </a:ext>
                </a:extLst>
              </a:tr>
              <a:tr h="222298">
                <a:tc>
                  <a:txBody>
                    <a:bodyPr/>
                    <a:lstStyle/>
                    <a:p>
                      <a:pPr marL="72000" algn="l"/>
                      <a:r>
                        <a:rPr lang="pt-PT" sz="1000" dirty="0" err="1">
                          <a:effectLst/>
                        </a:rPr>
                        <a:t>Resource</a:t>
                      </a:r>
                      <a:endParaRPr lang="pt-PT" sz="1000" dirty="0">
                        <a:effectLst/>
                      </a:endParaRP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pt-PT" sz="1000">
                          <a:effectLst/>
                        </a:rPr>
                        <a:t>Recurso</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en-US" sz="1000">
                          <a:effectLst/>
                        </a:rPr>
                        <a:t>Any Account with a User Profile, representing a person that contributes to a Project.</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71070268"/>
                  </a:ext>
                </a:extLst>
              </a:tr>
              <a:tr h="241797">
                <a:tc>
                  <a:txBody>
                    <a:bodyPr/>
                    <a:lstStyle/>
                    <a:p>
                      <a:pPr marL="72000" algn="l"/>
                      <a:r>
                        <a:rPr lang="pt-PT" sz="1000" dirty="0">
                          <a:effectLst/>
                        </a:rPr>
                        <a:t>Role</a:t>
                      </a:r>
                    </a:p>
                  </a:txBody>
                  <a:tcPr marL="21229" marR="21229" marT="9798" marB="9798"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pt-PT" sz="1000" dirty="0">
                          <a:effectLst/>
                        </a:rPr>
                        <a:t>Papel</a:t>
                      </a:r>
                    </a:p>
                  </a:txBody>
                  <a:tcPr marL="21229" marR="21229" marT="9798" marB="9798"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en-US" sz="1000" dirty="0">
                          <a:effectLst/>
                        </a:rPr>
                        <a:t>Attribute of an Account with a User Profile within a Project. One of {Project Manager, Product Owner, Scrum Master, Team Member}.</a:t>
                      </a:r>
                    </a:p>
                  </a:txBody>
                  <a:tcPr marL="21229" marR="21229" marT="9798" marB="9798"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7733050"/>
                  </a:ext>
                </a:extLst>
              </a:tr>
              <a:tr h="222298">
                <a:tc>
                  <a:txBody>
                    <a:bodyPr/>
                    <a:lstStyle/>
                    <a:p>
                      <a:pPr marL="72000" algn="l"/>
                      <a:r>
                        <a:rPr lang="pt-PT" sz="1000" dirty="0" err="1">
                          <a:effectLst/>
                        </a:rPr>
                        <a:t>Scrum</a:t>
                      </a:r>
                      <a:r>
                        <a:rPr lang="pt-PT" sz="1000" dirty="0">
                          <a:effectLst/>
                        </a:rPr>
                        <a:t> </a:t>
                      </a:r>
                      <a:r>
                        <a:rPr lang="pt-PT" sz="1000" dirty="0" err="1">
                          <a:effectLst/>
                        </a:rPr>
                        <a:t>Ceremony</a:t>
                      </a:r>
                      <a:endParaRPr lang="pt-PT" sz="1000" dirty="0">
                        <a:effectLst/>
                      </a:endParaRP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endParaRPr lang="pt-PT" sz="1000">
                        <a:effectLst/>
                      </a:endParaRP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en-US" sz="1000">
                          <a:effectLst/>
                        </a:rPr>
                        <a:t>Event in a Scrum managed Project. One of {Sprint Planning, Sprint Review, Sprint Retrospective}.</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263847787"/>
                  </a:ext>
                </a:extLst>
              </a:tr>
              <a:tr h="378296">
                <a:tc>
                  <a:txBody>
                    <a:bodyPr/>
                    <a:lstStyle/>
                    <a:p>
                      <a:pPr marL="72000" algn="l"/>
                      <a:r>
                        <a:rPr lang="pt-PT" sz="1000">
                          <a:effectLst/>
                        </a:rPr>
                        <a:t>Scrum Master (SM)</a:t>
                      </a:r>
                    </a:p>
                  </a:txBody>
                  <a:tcPr marL="21229" marR="21229" marT="9798" marB="9798"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72000" algn="l"/>
                      <a:endParaRPr lang="pt-PT" sz="1000" dirty="0">
                        <a:effectLst/>
                      </a:endParaRPr>
                    </a:p>
                  </a:txBody>
                  <a:tcPr marL="21229" marR="21229" marT="9798" marB="9798"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en-US" sz="1000" dirty="0">
                          <a:effectLst/>
                        </a:rPr>
                        <a:t>A Role that can be associated to an Account with a User Profile within a Project over a certain time period. Responsible for the Scrum Ceremonies.</a:t>
                      </a:r>
                    </a:p>
                  </a:txBody>
                  <a:tcPr marL="21229" marR="21229" marT="9798" marB="9798"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516149415"/>
                  </a:ext>
                </a:extLst>
              </a:tr>
              <a:tr h="222298">
                <a:tc>
                  <a:txBody>
                    <a:bodyPr/>
                    <a:lstStyle/>
                    <a:p>
                      <a:pPr marL="72000" algn="l"/>
                      <a:r>
                        <a:rPr lang="pt-PT" sz="1000">
                          <a:effectLst/>
                        </a:rPr>
                        <a:t>Schedule Performance Index (SPI)</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endParaRPr lang="pt-PT" sz="1000">
                        <a:effectLst/>
                      </a:endParaRP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en-US" sz="1000" dirty="0">
                          <a:effectLst/>
                        </a:rPr>
                        <a:t>A measure of how close the Project is to being completed compared to the schedule.</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85527499"/>
                  </a:ext>
                </a:extLst>
              </a:tr>
              <a:tr h="241797">
                <a:tc>
                  <a:txBody>
                    <a:bodyPr/>
                    <a:lstStyle/>
                    <a:p>
                      <a:pPr marL="72000" algn="l"/>
                      <a:r>
                        <a:rPr lang="pt-PT" sz="1000" dirty="0" err="1">
                          <a:effectLst/>
                        </a:rPr>
                        <a:t>Session</a:t>
                      </a:r>
                      <a:endParaRPr lang="pt-PT" sz="1000" dirty="0">
                        <a:effectLst/>
                      </a:endParaRPr>
                    </a:p>
                  </a:txBody>
                  <a:tcPr marL="21229" marR="21229" marT="9798" marB="9798"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pt-PT" sz="1000" dirty="0">
                          <a:effectLst/>
                        </a:rPr>
                        <a:t>Sessão</a:t>
                      </a:r>
                    </a:p>
                  </a:txBody>
                  <a:tcPr marL="21229" marR="21229" marT="9798" marB="9798"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en-US" sz="1000" dirty="0">
                          <a:effectLst/>
                        </a:rPr>
                        <a:t>Functionality that allows an Account to be automatically identified in several requests after a first successful authentication.</a:t>
                      </a:r>
                    </a:p>
                  </a:txBody>
                  <a:tcPr marL="21229" marR="21229" marT="9798" marB="9798"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541209530"/>
                  </a:ext>
                </a:extLst>
              </a:tr>
              <a:tr h="339296">
                <a:tc>
                  <a:txBody>
                    <a:bodyPr/>
                    <a:lstStyle/>
                    <a:p>
                      <a:pPr marL="72000" algn="l"/>
                      <a:r>
                        <a:rPr lang="pt-PT" sz="1000">
                          <a:effectLst/>
                        </a:rPr>
                        <a:t>Sprint</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endParaRPr lang="pt-PT" sz="1000">
                        <a:effectLst/>
                      </a:endParaRP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en-US" sz="1000" dirty="0">
                          <a:effectLst/>
                        </a:rPr>
                        <a:t>Time unit into which a Project Timeline is divided (multiple of weeks). During this period the project team, PO and SM do not change.</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36324716"/>
                  </a:ext>
                </a:extLst>
              </a:tr>
              <a:tr h="378296">
                <a:tc>
                  <a:txBody>
                    <a:bodyPr/>
                    <a:lstStyle/>
                    <a:p>
                      <a:pPr marL="72000" algn="l"/>
                      <a:r>
                        <a:rPr lang="pt-PT" sz="1000">
                          <a:effectLst/>
                        </a:rPr>
                        <a:t>Sprint Backlog</a:t>
                      </a:r>
                    </a:p>
                  </a:txBody>
                  <a:tcPr marL="21229" marR="21229" marT="9798" marB="9798"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72000" algn="l"/>
                      <a:endParaRPr lang="pt-PT" sz="1000" dirty="0">
                        <a:effectLst/>
                      </a:endParaRPr>
                    </a:p>
                  </a:txBody>
                  <a:tcPr marL="21229" marR="21229" marT="9798" marB="9798"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en-US" sz="1000" dirty="0">
                          <a:effectLst/>
                        </a:rPr>
                        <a:t>Set of User Stories to be addressed during a Sprint.</a:t>
                      </a:r>
                    </a:p>
                  </a:txBody>
                  <a:tcPr marL="21229" marR="21229" marT="9798" marB="9798"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36831924"/>
                  </a:ext>
                </a:extLst>
              </a:tr>
              <a:tr h="222298">
                <a:tc>
                  <a:txBody>
                    <a:bodyPr/>
                    <a:lstStyle/>
                    <a:p>
                      <a:pPr marL="72000" algn="l"/>
                      <a:r>
                        <a:rPr lang="pt-PT" sz="1000">
                          <a:effectLst/>
                        </a:rPr>
                        <a:t>Status</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pt-PT" sz="1000">
                          <a:effectLst/>
                        </a:rPr>
                        <a:t>Estado</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en-US" sz="1000" dirty="0">
                          <a:effectLst/>
                        </a:rPr>
                        <a:t>Attribute of an Account. One of {Active, Inactive}.</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61354172"/>
                  </a:ext>
                </a:extLst>
              </a:tr>
              <a:tr h="378296">
                <a:tc>
                  <a:txBody>
                    <a:bodyPr/>
                    <a:lstStyle/>
                    <a:p>
                      <a:pPr marL="72000" algn="l"/>
                      <a:r>
                        <a:rPr lang="pt-PT" sz="1000">
                          <a:effectLst/>
                        </a:rPr>
                        <a:t>Task</a:t>
                      </a:r>
                    </a:p>
                  </a:txBody>
                  <a:tcPr marL="21229" marR="21229" marT="9798" marB="9798"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pt-PT" sz="1000" dirty="0">
                          <a:effectLst/>
                        </a:rPr>
                        <a:t>Tarefa</a:t>
                      </a:r>
                    </a:p>
                  </a:txBody>
                  <a:tcPr marL="21229" marR="21229" marT="9798" marB="9798"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en-US" sz="1000" dirty="0">
                          <a:effectLst/>
                        </a:rPr>
                        <a:t>An activity that has to be done in order to complete a User Story. Done by Team Members.</a:t>
                      </a:r>
                    </a:p>
                  </a:txBody>
                  <a:tcPr marL="21229" marR="21229" marT="9798" marB="9798"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42769654"/>
                  </a:ext>
                </a:extLst>
              </a:tr>
              <a:tr h="339296">
                <a:tc>
                  <a:txBody>
                    <a:bodyPr/>
                    <a:lstStyle/>
                    <a:p>
                      <a:pPr marL="72000" algn="l"/>
                      <a:r>
                        <a:rPr lang="pt-PT" sz="1000">
                          <a:effectLst/>
                        </a:rPr>
                        <a:t>Team Member</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pt-PT" sz="1000" dirty="0">
                          <a:effectLst/>
                        </a:rPr>
                        <a:t>Membro de Equipa</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en-US" sz="1000" dirty="0">
                          <a:effectLst/>
                        </a:rPr>
                        <a:t>A Role that can be associated to an Account with a User Profile within a Project during a period of time.</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86899328"/>
                  </a:ext>
                </a:extLst>
              </a:tr>
              <a:tr h="378296">
                <a:tc>
                  <a:txBody>
                    <a:bodyPr/>
                    <a:lstStyle/>
                    <a:p>
                      <a:pPr marL="72000" algn="l"/>
                      <a:r>
                        <a:rPr lang="pt-PT" sz="1000">
                          <a:effectLst/>
                        </a:rPr>
                        <a:t>User Profile</a:t>
                      </a:r>
                    </a:p>
                  </a:txBody>
                  <a:tcPr marL="21229" marR="21229" marT="9798" marB="9798"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pt-PT" sz="1000" dirty="0">
                          <a:effectLst/>
                        </a:rPr>
                        <a:t>Perfil</a:t>
                      </a:r>
                    </a:p>
                  </a:txBody>
                  <a:tcPr marL="21229" marR="21229" marT="9798" marB="9798"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72000" algn="l"/>
                      <a:r>
                        <a:rPr lang="en-US" sz="1000" dirty="0">
                          <a:effectLst/>
                        </a:rPr>
                        <a:t>Default Profile of an Account. Allows the User to perform Tasks and be attributed Roles in Projects.</a:t>
                      </a:r>
                    </a:p>
                  </a:txBody>
                  <a:tcPr marL="21229" marR="21229" marT="9798" marB="9798"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50212225"/>
                  </a:ext>
                </a:extLst>
              </a:tr>
              <a:tr h="222298">
                <a:tc>
                  <a:txBody>
                    <a:bodyPr/>
                    <a:lstStyle/>
                    <a:p>
                      <a:pPr marL="72000" algn="l"/>
                      <a:r>
                        <a:rPr lang="pt-PT" sz="1000">
                          <a:effectLst/>
                        </a:rPr>
                        <a:t>User Registration</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pt-PT" sz="1000" dirty="0">
                          <a:effectLst/>
                        </a:rPr>
                        <a:t>Registo de Utilizador</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72000" algn="l"/>
                      <a:r>
                        <a:rPr lang="en-US" sz="1000" dirty="0">
                          <a:effectLst/>
                        </a:rPr>
                        <a:t>The creation of an Account, done by an Administrator.</a:t>
                      </a:r>
                    </a:p>
                  </a:txBody>
                  <a:tcPr marL="21229" marR="21229" marT="9798" marB="9798"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41893842"/>
                  </a:ext>
                </a:extLst>
              </a:tr>
              <a:tr h="241797">
                <a:tc>
                  <a:txBody>
                    <a:bodyPr/>
                    <a:lstStyle/>
                    <a:p>
                      <a:pPr marL="72000" algn="l"/>
                      <a:r>
                        <a:rPr lang="pt-PT" sz="1000" dirty="0" err="1">
                          <a:effectLst/>
                        </a:rPr>
                        <a:t>User</a:t>
                      </a:r>
                      <a:r>
                        <a:rPr lang="pt-PT" sz="1000" dirty="0">
                          <a:effectLst/>
                        </a:rPr>
                        <a:t> </a:t>
                      </a:r>
                      <a:r>
                        <a:rPr lang="pt-PT" sz="1000" dirty="0" err="1">
                          <a:effectLst/>
                        </a:rPr>
                        <a:t>Story</a:t>
                      </a:r>
                      <a:endParaRPr lang="pt-PT" sz="1000" dirty="0">
                        <a:effectLst/>
                      </a:endParaRPr>
                    </a:p>
                  </a:txBody>
                  <a:tcPr marL="21229" marR="21229" marT="9798" marB="9798"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pPr marL="72000" algn="l"/>
                      <a:endParaRPr lang="pt-PT" sz="1000" dirty="0">
                        <a:effectLst/>
                      </a:endParaRPr>
                    </a:p>
                  </a:txBody>
                  <a:tcPr marL="21229" marR="21229" marT="9798" marB="9798" anchor="ctr">
                    <a:lnL w="12700" cmpd="sng">
                      <a:noFill/>
                      <a:prstDash val="solid"/>
                    </a:lnL>
                    <a:lnR w="12700" cmpd="sng">
                      <a:noFill/>
                      <a:prstDash val="solid"/>
                    </a:lnR>
                    <a:lnT w="12700" cmpd="sng">
                      <a:noFill/>
                      <a:prstDash val="solid"/>
                    </a:lnT>
                    <a:lnB w="28575" cap="flat" cmpd="sng" algn="ctr">
                      <a:noFill/>
                      <a:prstDash val="solid"/>
                    </a:lnB>
                    <a:noFill/>
                  </a:tcPr>
                </a:tc>
                <a:tc>
                  <a:txBody>
                    <a:bodyPr/>
                    <a:lstStyle/>
                    <a:p>
                      <a:pPr marL="72000" algn="l"/>
                      <a:r>
                        <a:rPr lang="en-US" sz="1000" dirty="0">
                          <a:effectLst/>
                        </a:rPr>
                        <a:t>A way of expressing the requirements of a Project.</a:t>
                      </a:r>
                    </a:p>
                  </a:txBody>
                  <a:tcPr marL="21229" marR="21229" marT="9798" marB="9798"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197669026"/>
                  </a:ext>
                </a:extLst>
              </a:tr>
            </a:tbl>
          </a:graphicData>
        </a:graphic>
      </p:graphicFrame>
    </p:spTree>
    <p:extLst>
      <p:ext uri="{BB962C8B-B14F-4D97-AF65-F5344CB8AC3E}">
        <p14:creationId xmlns:p14="http://schemas.microsoft.com/office/powerpoint/2010/main" val="1744721495"/>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5FCB62-95E4-4C92-B513-7B00BDB2A852}">
  <ds:schemaRefs>
    <ds:schemaRef ds:uri="http://schemas.microsoft.com/sharepoint/v3/contenttype/forms"/>
  </ds:schemaRefs>
</ds:datastoreItem>
</file>

<file path=customXml/itemProps2.xml><?xml version="1.0" encoding="utf-8"?>
<ds:datastoreItem xmlns:ds="http://schemas.openxmlformats.org/officeDocument/2006/customXml" ds:itemID="{F7806859-B29F-4F92-B2F0-76FC253972D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77A2FD3F-46AE-4866-A9EA-54986E912C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_RetrospectVTI</Template>
  <TotalTime>0</TotalTime>
  <Words>1916</Words>
  <Application>Microsoft Office PowerPoint</Application>
  <PresentationFormat>Ecrã Panorâmico</PresentationFormat>
  <Paragraphs>309</Paragraphs>
  <Slides>57</Slides>
  <Notes>0</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57</vt:i4>
      </vt:variant>
    </vt:vector>
  </HeadingPairs>
  <TitlesOfParts>
    <vt:vector size="61" baseType="lpstr">
      <vt:lpstr>Arial</vt:lpstr>
      <vt:lpstr>Calibri</vt:lpstr>
      <vt:lpstr>Calibri Light</vt:lpstr>
      <vt:lpstr>RetrospectVTI</vt:lpstr>
      <vt:lpstr>Sprt1 : Project Management Platform</vt:lpstr>
      <vt:lpstr>Contents</vt:lpstr>
      <vt:lpstr>Domain Model Diagram </vt:lpstr>
      <vt:lpstr>Apresentação do PowerPoint</vt:lpstr>
      <vt:lpstr>Conceptual Classes Category List </vt:lpstr>
      <vt:lpstr>Apresentação do PowerPoint</vt:lpstr>
      <vt:lpstr>Glossary </vt:lpstr>
      <vt:lpstr>Apresentação do PowerPoint</vt:lpstr>
      <vt:lpstr>Apresentação do PowerPoint</vt:lpstr>
      <vt:lpstr>Use Case Diagram </vt:lpstr>
      <vt:lpstr>Apresentação do PowerPoint</vt:lpstr>
      <vt:lpstr>Apresentação do PowerPoint</vt:lpstr>
      <vt:lpstr>User Story 1 </vt:lpstr>
      <vt:lpstr>US001 : Use Case Diagram</vt:lpstr>
      <vt:lpstr>US001 : Requirements Engineering</vt:lpstr>
      <vt:lpstr>US001 : Domain Model Diagram</vt:lpstr>
      <vt:lpstr>US001 : System Sequence Diagram</vt:lpstr>
      <vt:lpstr>US001 : Sequence Diagram</vt:lpstr>
      <vt:lpstr>US001 : Class Diagram</vt:lpstr>
      <vt:lpstr>User Story 2 </vt:lpstr>
      <vt:lpstr>US002 : Use Case Diagram</vt:lpstr>
      <vt:lpstr>US002 : Requirements Engineering</vt:lpstr>
      <vt:lpstr>US002 : Domain Model Diagram</vt:lpstr>
      <vt:lpstr>US002 : System Sequence Diagram</vt:lpstr>
      <vt:lpstr>US002 : Sequence Diagram</vt:lpstr>
      <vt:lpstr>US002 : Class Diagram</vt:lpstr>
      <vt:lpstr>User Story 3 </vt:lpstr>
      <vt:lpstr>US003 : Use Case Diagram</vt:lpstr>
      <vt:lpstr>US003 : Requirements Engineering</vt:lpstr>
      <vt:lpstr>US003 : Domain Model Diagram</vt:lpstr>
      <vt:lpstr>US003 : System Sequence Diagram</vt:lpstr>
      <vt:lpstr>US003 : Sequence Diagram</vt:lpstr>
      <vt:lpstr>US003 : Class Diagram</vt:lpstr>
      <vt:lpstr>User Story 4 </vt:lpstr>
      <vt:lpstr>US004 : Use Case Diagram</vt:lpstr>
      <vt:lpstr>US004 : Requirements Engineering</vt:lpstr>
      <vt:lpstr>US004 : Domain Model Diagram</vt:lpstr>
      <vt:lpstr>US004 : System Sequence Diagram</vt:lpstr>
      <vt:lpstr>US004 : Sequence Diagram</vt:lpstr>
      <vt:lpstr>US004 : Class Diagram</vt:lpstr>
      <vt:lpstr>User Story 5 </vt:lpstr>
      <vt:lpstr>US005 : Use Case Diagram</vt:lpstr>
      <vt:lpstr>US005 : Requirements Engineering</vt:lpstr>
      <vt:lpstr>US005 : Domain Model Diagram</vt:lpstr>
      <vt:lpstr>US005 : System Sequence Diagram</vt:lpstr>
      <vt:lpstr>US005 : Sequence Diagram</vt:lpstr>
      <vt:lpstr>US005 : Class Diagram</vt:lpstr>
      <vt:lpstr>User Story 6 </vt:lpstr>
      <vt:lpstr>US006 : Use Case Diagram</vt:lpstr>
      <vt:lpstr>US006 : Requirements Engineering</vt:lpstr>
      <vt:lpstr>US006 : Domain Model Diagram</vt:lpstr>
      <vt:lpstr>US006 : System Sequence Diagram</vt:lpstr>
      <vt:lpstr>US006 : Sequence Diagram</vt:lpstr>
      <vt:lpstr>US006 : Class Diagram</vt:lpstr>
      <vt:lpstr>Class Diagram </vt:lpstr>
      <vt:lpstr>Apresentação do PowerPoint</vt:lpstr>
      <vt:lpstr>“God does not code, and software developers do not make miracles”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2021-04-23T08:29:41Z</dcterms:created>
  <dcterms:modified xsi:type="dcterms:W3CDTF">2023-01-06T12:34:31Z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